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4" r:id="rId4"/>
  </p:sldMasterIdLst>
  <p:notesMasterIdLst>
    <p:notesMasterId r:id="rId22"/>
  </p:notesMasterIdLst>
  <p:sldIdLst>
    <p:sldId id="256" r:id="rId5"/>
    <p:sldId id="260" r:id="rId6"/>
    <p:sldId id="262" r:id="rId7"/>
    <p:sldId id="272" r:id="rId8"/>
    <p:sldId id="273" r:id="rId9"/>
    <p:sldId id="285" r:id="rId10"/>
    <p:sldId id="274" r:id="rId11"/>
    <p:sldId id="287" r:id="rId12"/>
    <p:sldId id="275" r:id="rId13"/>
    <p:sldId id="286" r:id="rId14"/>
    <p:sldId id="276" r:id="rId15"/>
    <p:sldId id="283" r:id="rId16"/>
    <p:sldId id="284" r:id="rId17"/>
    <p:sldId id="282" r:id="rId18"/>
    <p:sldId id="278" r:id="rId19"/>
    <p:sldId id="281" r:id="rId20"/>
    <p:sldId id="265" r:id="rId21"/>
  </p:sldIdLst>
  <p:sldSz cx="10691813" cy="7559675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gnaczynska" initials="p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DECC2A-D099-4393-B15A-42416E4976C3}" v="5" dt="2021-09-27T12:52:09.8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48" y="67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246188" y="1143000"/>
            <a:ext cx="43656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5845677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Google Shape;251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kładka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520699" y="4521811"/>
            <a:ext cx="9650413" cy="3877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eorgia"/>
              <a:buNone/>
              <a:defRPr sz="28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r>
              <a:rPr lang="pl-PL"/>
              <a:t>Kliknij, aby edytować styl</a:t>
            </a:r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520700" y="5093085"/>
            <a:ext cx="9650414" cy="7527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Font typeface="Arial"/>
              <a:buNone/>
              <a:defRPr sz="220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None/>
              <a:defRPr sz="198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Font typeface="Arial"/>
              <a:buNone/>
              <a:defRPr sz="176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Font typeface="Arial"/>
              <a:buNone/>
              <a:defRPr sz="176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Font typeface="Arial"/>
              <a:buNone/>
              <a:defRPr sz="176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Font typeface="Arial"/>
              <a:buNone/>
              <a:defRPr sz="176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Font typeface="Arial"/>
              <a:buNone/>
              <a:defRPr sz="176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Font typeface="Arial"/>
              <a:buNone/>
              <a:defRPr sz="176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pl-PL"/>
              <a:t>Kliknij, aby edytować styl wzorca podtytułu</a:t>
            </a:r>
            <a:endParaRPr/>
          </a:p>
        </p:txBody>
      </p:sp>
      <p:cxnSp>
        <p:nvCxnSpPr>
          <p:cNvPr id="18" name="Google Shape;18;p2"/>
          <p:cNvCxnSpPr/>
          <p:nvPr/>
        </p:nvCxnSpPr>
        <p:spPr>
          <a:xfrm>
            <a:off x="520700" y="4350526"/>
            <a:ext cx="9650413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9" name="Google Shape;19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20699" y="774785"/>
            <a:ext cx="3057144" cy="61264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0" name="Google Shape;20;p2"/>
          <p:cNvCxnSpPr/>
          <p:nvPr/>
        </p:nvCxnSpPr>
        <p:spPr>
          <a:xfrm>
            <a:off x="520700" y="540000"/>
            <a:ext cx="9650413" cy="0"/>
          </a:xfrm>
          <a:prstGeom prst="straightConnector1">
            <a:avLst/>
          </a:prstGeom>
          <a:noFill/>
          <a:ln w="508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1" name="Google Shape;21;p2"/>
          <p:cNvCxnSpPr/>
          <p:nvPr/>
        </p:nvCxnSpPr>
        <p:spPr>
          <a:xfrm>
            <a:off x="520700" y="6819776"/>
            <a:ext cx="9650413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2" name="Google Shape;22;p2"/>
          <p:cNvSpPr txBox="1">
            <a:spLocks noGrp="1"/>
          </p:cNvSpPr>
          <p:nvPr>
            <p:ph type="dt" idx="10"/>
          </p:nvPr>
        </p:nvSpPr>
        <p:spPr>
          <a:xfrm>
            <a:off x="7937500" y="7006700"/>
            <a:ext cx="1133475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Google Shape;23;p2"/>
          <p:cNvSpPr txBox="1">
            <a:spLocks noGrp="1"/>
          </p:cNvSpPr>
          <p:nvPr>
            <p:ph type="ftr" idx="11"/>
          </p:nvPr>
        </p:nvSpPr>
        <p:spPr>
          <a:xfrm>
            <a:off x="5454650" y="7006700"/>
            <a:ext cx="226694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ajd tytuł + treść - 2 kolumny">
  <p:cSld name="slajd tytuł + treść - 2 kolumny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6"/>
          <p:cNvSpPr txBox="1">
            <a:spLocks noGrp="1"/>
          </p:cNvSpPr>
          <p:nvPr>
            <p:ph type="body" idx="1"/>
          </p:nvPr>
        </p:nvSpPr>
        <p:spPr>
          <a:xfrm>
            <a:off x="520700" y="1538716"/>
            <a:ext cx="4716462" cy="47801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4583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4583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4584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4584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6" name="Google Shape;56;p6"/>
          <p:cNvSpPr txBox="1">
            <a:spLocks noGrp="1"/>
          </p:cNvSpPr>
          <p:nvPr>
            <p:ph type="body" idx="2"/>
          </p:nvPr>
        </p:nvSpPr>
        <p:spPr>
          <a:xfrm>
            <a:off x="5454649" y="1538716"/>
            <a:ext cx="4716463" cy="47801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4583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4583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4584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4584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7" name="Google Shape;57;p6"/>
          <p:cNvSpPr txBox="1">
            <a:spLocks noGrp="1"/>
          </p:cNvSpPr>
          <p:nvPr>
            <p:ph type="title"/>
          </p:nvPr>
        </p:nvSpPr>
        <p:spPr>
          <a:xfrm>
            <a:off x="520700" y="774883"/>
            <a:ext cx="9650413" cy="443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eorgia"/>
              <a:buNone/>
              <a:defRPr sz="32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r>
              <a:rPr lang="pl-PL"/>
              <a:t>Kliknij, aby edytować styl</a:t>
            </a:r>
            <a:endParaRPr/>
          </a:p>
        </p:txBody>
      </p:sp>
      <p:cxnSp>
        <p:nvCxnSpPr>
          <p:cNvPr id="58" name="Google Shape;58;p6"/>
          <p:cNvCxnSpPr/>
          <p:nvPr/>
        </p:nvCxnSpPr>
        <p:spPr>
          <a:xfrm>
            <a:off x="520700" y="540000"/>
            <a:ext cx="9650413" cy="0"/>
          </a:xfrm>
          <a:prstGeom prst="straightConnector1">
            <a:avLst/>
          </a:prstGeom>
          <a:noFill/>
          <a:ln w="508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59" name="Google Shape;59;p6"/>
          <p:cNvSpPr txBox="1">
            <a:spLocks noGrp="1"/>
          </p:cNvSpPr>
          <p:nvPr>
            <p:ph type="dt" idx="10"/>
          </p:nvPr>
        </p:nvSpPr>
        <p:spPr>
          <a:xfrm>
            <a:off x="7937500" y="7006700"/>
            <a:ext cx="1133475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Google Shape;60;p6"/>
          <p:cNvSpPr txBox="1">
            <a:spLocks noGrp="1"/>
          </p:cNvSpPr>
          <p:nvPr>
            <p:ph type="ftr" idx="11"/>
          </p:nvPr>
        </p:nvSpPr>
        <p:spPr>
          <a:xfrm>
            <a:off x="5454650" y="7006700"/>
            <a:ext cx="226694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Google Shape;61;p6"/>
          <p:cNvSpPr txBox="1">
            <a:spLocks noGrp="1"/>
          </p:cNvSpPr>
          <p:nvPr>
            <p:ph type="sldNum" idx="12"/>
          </p:nvPr>
        </p:nvSpPr>
        <p:spPr>
          <a:xfrm>
            <a:off x="9471923" y="7006700"/>
            <a:ext cx="699190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cxnSp>
        <p:nvCxnSpPr>
          <p:cNvPr id="62" name="Google Shape;62;p6"/>
          <p:cNvCxnSpPr/>
          <p:nvPr/>
        </p:nvCxnSpPr>
        <p:spPr>
          <a:xfrm>
            <a:off x="520700" y="6819776"/>
            <a:ext cx="9650413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63" name="Google Shape;63;p6"/>
          <p:cNvSpPr txBox="1">
            <a:spLocks noGrp="1"/>
          </p:cNvSpPr>
          <p:nvPr>
            <p:ph type="body" idx="3"/>
          </p:nvPr>
        </p:nvSpPr>
        <p:spPr>
          <a:xfrm>
            <a:off x="520700" y="6413500"/>
            <a:ext cx="2884488" cy="284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4583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4583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4584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4584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4" name="Google Shape;64;p6"/>
          <p:cNvSpPr txBox="1">
            <a:spLocks noGrp="1"/>
          </p:cNvSpPr>
          <p:nvPr>
            <p:ph type="body" idx="4"/>
          </p:nvPr>
        </p:nvSpPr>
        <p:spPr>
          <a:xfrm>
            <a:off x="5454649" y="6413500"/>
            <a:ext cx="2884488" cy="284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4583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4583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4584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4584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pic>
        <p:nvPicPr>
          <p:cNvPr id="65" name="Google Shape;65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20700" y="6933021"/>
            <a:ext cx="1834286" cy="3675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slajd tytuł + treść- 4 kolumny">
  <p:cSld name="1_slajd tytuł + treść- 4 kolumny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8"/>
          <p:cNvSpPr txBox="1">
            <a:spLocks noGrp="1"/>
          </p:cNvSpPr>
          <p:nvPr>
            <p:ph type="body" idx="1"/>
          </p:nvPr>
        </p:nvSpPr>
        <p:spPr>
          <a:xfrm>
            <a:off x="520700" y="1538715"/>
            <a:ext cx="2233613" cy="49882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4583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4583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4584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4584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8" name="Google Shape;78;p8"/>
          <p:cNvSpPr txBox="1">
            <a:spLocks noGrp="1"/>
          </p:cNvSpPr>
          <p:nvPr>
            <p:ph type="body" idx="2"/>
          </p:nvPr>
        </p:nvSpPr>
        <p:spPr>
          <a:xfrm>
            <a:off x="5454650" y="1538715"/>
            <a:ext cx="2266950" cy="49882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4583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4583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4584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4584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9" name="Google Shape;79;p8"/>
          <p:cNvSpPr txBox="1">
            <a:spLocks noGrp="1"/>
          </p:cNvSpPr>
          <p:nvPr>
            <p:ph type="title"/>
          </p:nvPr>
        </p:nvSpPr>
        <p:spPr>
          <a:xfrm>
            <a:off x="520700" y="774883"/>
            <a:ext cx="9650413" cy="443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eorgia"/>
              <a:buNone/>
              <a:defRPr sz="32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r>
              <a:rPr lang="pl-PL"/>
              <a:t>Kliknij, aby edytować styl</a:t>
            </a:r>
            <a:endParaRPr/>
          </a:p>
        </p:txBody>
      </p:sp>
      <p:cxnSp>
        <p:nvCxnSpPr>
          <p:cNvPr id="80" name="Google Shape;80;p8"/>
          <p:cNvCxnSpPr/>
          <p:nvPr/>
        </p:nvCxnSpPr>
        <p:spPr>
          <a:xfrm>
            <a:off x="520700" y="540000"/>
            <a:ext cx="9650413" cy="0"/>
          </a:xfrm>
          <a:prstGeom prst="straightConnector1">
            <a:avLst/>
          </a:prstGeom>
          <a:noFill/>
          <a:ln w="508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1" name="Google Shape;81;p8"/>
          <p:cNvSpPr txBox="1">
            <a:spLocks noGrp="1"/>
          </p:cNvSpPr>
          <p:nvPr>
            <p:ph type="dt" idx="10"/>
          </p:nvPr>
        </p:nvSpPr>
        <p:spPr>
          <a:xfrm>
            <a:off x="7937500" y="7006700"/>
            <a:ext cx="1133475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Google Shape;82;p8"/>
          <p:cNvSpPr txBox="1">
            <a:spLocks noGrp="1"/>
          </p:cNvSpPr>
          <p:nvPr>
            <p:ph type="ftr" idx="11"/>
          </p:nvPr>
        </p:nvSpPr>
        <p:spPr>
          <a:xfrm>
            <a:off x="5454650" y="7006700"/>
            <a:ext cx="226694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Google Shape;83;p8"/>
          <p:cNvSpPr txBox="1">
            <a:spLocks noGrp="1"/>
          </p:cNvSpPr>
          <p:nvPr>
            <p:ph type="sldNum" idx="12"/>
          </p:nvPr>
        </p:nvSpPr>
        <p:spPr>
          <a:xfrm>
            <a:off x="9471923" y="7006700"/>
            <a:ext cx="699190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cxnSp>
        <p:nvCxnSpPr>
          <p:cNvPr id="84" name="Google Shape;84;p8"/>
          <p:cNvCxnSpPr/>
          <p:nvPr/>
        </p:nvCxnSpPr>
        <p:spPr>
          <a:xfrm>
            <a:off x="520700" y="6819776"/>
            <a:ext cx="9650413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5" name="Google Shape;85;p8"/>
          <p:cNvSpPr txBox="1">
            <a:spLocks noGrp="1"/>
          </p:cNvSpPr>
          <p:nvPr>
            <p:ph type="body" idx="3"/>
          </p:nvPr>
        </p:nvSpPr>
        <p:spPr>
          <a:xfrm>
            <a:off x="2970213" y="1538715"/>
            <a:ext cx="2266950" cy="49882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4583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4583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4584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4584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6" name="Google Shape;86;p8"/>
          <p:cNvSpPr txBox="1">
            <a:spLocks noGrp="1"/>
          </p:cNvSpPr>
          <p:nvPr>
            <p:ph type="body" idx="4"/>
          </p:nvPr>
        </p:nvSpPr>
        <p:spPr>
          <a:xfrm>
            <a:off x="7937500" y="1538715"/>
            <a:ext cx="2233613" cy="49882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4583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4583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4584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4584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pic>
        <p:nvPicPr>
          <p:cNvPr id="87" name="Google Shape;87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20700" y="6933021"/>
            <a:ext cx="1834286" cy="3675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ajd duży tytul + 2x treść" type="obj">
  <p:cSld name="OBJECT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1"/>
          <p:cNvSpPr txBox="1">
            <a:spLocks noGrp="1"/>
          </p:cNvSpPr>
          <p:nvPr>
            <p:ph type="title"/>
          </p:nvPr>
        </p:nvSpPr>
        <p:spPr>
          <a:xfrm>
            <a:off x="520700" y="774882"/>
            <a:ext cx="9650413" cy="14957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Georgia"/>
              <a:buNone/>
              <a:defRPr sz="54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r>
              <a:rPr lang="pl-PL"/>
              <a:t>Kliknij, aby edytować styl</a:t>
            </a:r>
            <a:endParaRPr/>
          </a:p>
        </p:txBody>
      </p:sp>
      <p:sp>
        <p:nvSpPr>
          <p:cNvPr id="110" name="Google Shape;110;p11"/>
          <p:cNvSpPr txBox="1">
            <a:spLocks noGrp="1"/>
          </p:cNvSpPr>
          <p:nvPr>
            <p:ph type="body" idx="1"/>
          </p:nvPr>
        </p:nvSpPr>
        <p:spPr>
          <a:xfrm>
            <a:off x="520700" y="2711669"/>
            <a:ext cx="4716463" cy="3599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81000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81000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4583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4583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4584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4584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cxnSp>
        <p:nvCxnSpPr>
          <p:cNvPr id="111" name="Google Shape;111;p11"/>
          <p:cNvCxnSpPr/>
          <p:nvPr/>
        </p:nvCxnSpPr>
        <p:spPr>
          <a:xfrm>
            <a:off x="520700" y="6819776"/>
            <a:ext cx="9650413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12" name="Google Shape;112;p11"/>
          <p:cNvCxnSpPr/>
          <p:nvPr/>
        </p:nvCxnSpPr>
        <p:spPr>
          <a:xfrm>
            <a:off x="520700" y="540000"/>
            <a:ext cx="9650413" cy="0"/>
          </a:xfrm>
          <a:prstGeom prst="straightConnector1">
            <a:avLst/>
          </a:prstGeom>
          <a:noFill/>
          <a:ln w="508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13" name="Google Shape;113;p11"/>
          <p:cNvSpPr txBox="1">
            <a:spLocks noGrp="1"/>
          </p:cNvSpPr>
          <p:nvPr>
            <p:ph type="dt" idx="10"/>
          </p:nvPr>
        </p:nvSpPr>
        <p:spPr>
          <a:xfrm>
            <a:off x="7937500" y="7006700"/>
            <a:ext cx="1133475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4" name="Google Shape;114;p11"/>
          <p:cNvSpPr txBox="1">
            <a:spLocks noGrp="1"/>
          </p:cNvSpPr>
          <p:nvPr>
            <p:ph type="ftr" idx="11"/>
          </p:nvPr>
        </p:nvSpPr>
        <p:spPr>
          <a:xfrm>
            <a:off x="5454650" y="7006700"/>
            <a:ext cx="226694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5" name="Google Shape;115;p11"/>
          <p:cNvSpPr txBox="1">
            <a:spLocks noGrp="1"/>
          </p:cNvSpPr>
          <p:nvPr>
            <p:ph type="sldNum" idx="12"/>
          </p:nvPr>
        </p:nvSpPr>
        <p:spPr>
          <a:xfrm>
            <a:off x="9471923" y="7006700"/>
            <a:ext cx="699190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116" name="Google Shape;116;p11"/>
          <p:cNvSpPr txBox="1">
            <a:spLocks noGrp="1"/>
          </p:cNvSpPr>
          <p:nvPr>
            <p:ph type="body" idx="2"/>
          </p:nvPr>
        </p:nvSpPr>
        <p:spPr>
          <a:xfrm>
            <a:off x="5454650" y="2711669"/>
            <a:ext cx="4716463" cy="3599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81000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81000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4583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4583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4584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4584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pic>
        <p:nvPicPr>
          <p:cNvPr id="117" name="Google Shape;117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20700" y="6933021"/>
            <a:ext cx="1834286" cy="3675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520700" y="774883"/>
            <a:ext cx="9650413" cy="443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eorgia"/>
              <a:buNone/>
              <a:defRPr sz="32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520700" y="1514223"/>
            <a:ext cx="9650413" cy="4796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4583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4583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4584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4584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7937500" y="7006700"/>
            <a:ext cx="1133475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5454650" y="7006700"/>
            <a:ext cx="226694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9471923" y="7006700"/>
            <a:ext cx="699190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  <p:sldLayoutId id="2147483654" r:id="rId3"/>
    <p:sldLayoutId id="2147483657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744">
          <p15:clr>
            <a:srgbClr val="F26B43"/>
          </p15:clr>
        </p15:guide>
        <p15:guide id="2" pos="3436">
          <p15:clr>
            <a:srgbClr val="F26B43"/>
          </p15:clr>
        </p15:guide>
        <p15:guide id="3" pos="3299">
          <p15:clr>
            <a:srgbClr val="F26B43"/>
          </p15:clr>
        </p15:guide>
        <p15:guide id="4" pos="328">
          <p15:clr>
            <a:srgbClr val="F26B43"/>
          </p15:clr>
        </p15:guide>
        <p15:guide id="5" pos="192">
          <p15:clr>
            <a:srgbClr val="F26B43"/>
          </p15:clr>
        </p15:guide>
        <p15:guide id="6" pos="6407">
          <p15:clr>
            <a:srgbClr val="F26B43"/>
          </p15:clr>
        </p15:guide>
        <p15:guide id="7" pos="6543">
          <p15:clr>
            <a:srgbClr val="F26B43"/>
          </p15:clr>
        </p15:guide>
        <p15:guide id="8" pos="1735">
          <p15:clr>
            <a:srgbClr val="F26B43"/>
          </p15:clr>
        </p15:guide>
        <p15:guide id="9" pos="1871">
          <p15:clr>
            <a:srgbClr val="F26B43"/>
          </p15:clr>
        </p15:guide>
        <p15:guide id="10" pos="4864">
          <p15:clr>
            <a:srgbClr val="F26B43"/>
          </p15:clr>
        </p15:guide>
        <p15:guide id="11" pos="500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jpeg"/><Relationship Id="rId3" Type="http://schemas.openxmlformats.org/officeDocument/2006/relationships/hyperlink" Target="https://www.wsb.pl/gdansk/strefa-studenta/biblioteka/zasoby" TargetMode="External"/><Relationship Id="rId7" Type="http://schemas.openxmlformats.org/officeDocument/2006/relationships/image" Target="../media/image27.png"/><Relationship Id="rId12" Type="http://schemas.openxmlformats.org/officeDocument/2006/relationships/image" Target="../media/image3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6.jpeg"/><Relationship Id="rId11" Type="http://schemas.openxmlformats.org/officeDocument/2006/relationships/image" Target="../media/image31.png"/><Relationship Id="rId5" Type="http://schemas.openxmlformats.org/officeDocument/2006/relationships/image" Target="../media/image25.png"/><Relationship Id="rId10" Type="http://schemas.openxmlformats.org/officeDocument/2006/relationships/image" Target="../media/image30.jpeg"/><Relationship Id="rId4" Type="http://schemas.openxmlformats.org/officeDocument/2006/relationships/image" Target="../media/image24.jpeg"/><Relationship Id="rId9" Type="http://schemas.openxmlformats.org/officeDocument/2006/relationships/image" Target="../media/image2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biblioteka@wsb.gda.p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2.png"/><Relationship Id="rId5" Type="http://schemas.openxmlformats.org/officeDocument/2006/relationships/image" Target="../media/image36.jpeg"/><Relationship Id="rId4" Type="http://schemas.openxmlformats.org/officeDocument/2006/relationships/hyperlink" Target="mailto:biblioteka@wsb.gdynia.pl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sb.pl/gdansk/strefa-studenta/biblioteka/zasoby" TargetMode="External"/><Relationship Id="rId13" Type="http://schemas.openxmlformats.org/officeDocument/2006/relationships/hyperlink" Target="https://academica.edu.pl/search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s://biblioteka.wsb.gda.pl/cgi-bin/wspd_cgi.sh/WService=wsbroker1/wo2_search.p?R=1&amp;IDBibl=93&amp;ID1=HIFKNFNLNMKEFHIRKON&amp;ln=pl" TargetMode="External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9.jpeg"/><Relationship Id="rId5" Type="http://schemas.openxmlformats.org/officeDocument/2006/relationships/image" Target="../media/image5.png"/><Relationship Id="rId10" Type="http://schemas.openxmlformats.org/officeDocument/2006/relationships/image" Target="../media/image8.jpeg"/><Relationship Id="rId4" Type="http://schemas.openxmlformats.org/officeDocument/2006/relationships/image" Target="../media/image4.png"/><Relationship Id="rId9" Type="http://schemas.openxmlformats.org/officeDocument/2006/relationships/image" Target="../media/image7.jpeg"/><Relationship Id="rId14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biblioteka.wsb.gda.pl/integro/authorization/login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biblioteka.wsb.gda.pl/integro/catalog" TargetMode="Externa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biblioteka.wsb.gda.pl/cgi-bin/wspd_cgi.sh/WService=wsbroker1/wo2_search.p?R=1&amp;IDBibl=93&amp;ID1=HIFKNFNLNMKEFHIRKON&amp;ln=p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biblioteka.wsb.gda.pl/integro/catalog" TargetMode="Externa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8"/>
          <p:cNvSpPr txBox="1">
            <a:spLocks noGrp="1"/>
          </p:cNvSpPr>
          <p:nvPr>
            <p:ph type="ctrTitle"/>
          </p:nvPr>
        </p:nvSpPr>
        <p:spPr>
          <a:xfrm>
            <a:off x="473074" y="4133850"/>
            <a:ext cx="9650413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spcBef>
                <a:spcPct val="20000"/>
              </a:spcBef>
            </a:pPr>
            <a:br>
              <a:rPr lang="pl-PL" dirty="0">
                <a:solidFill>
                  <a:srgbClr val="002060"/>
                </a:solidFill>
                <a:latin typeface="GT Walsheim Medium" pitchFamily="2" charset="-18"/>
              </a:rPr>
            </a:br>
            <a:r>
              <a:rPr lang="pl-PL" dirty="0">
                <a:solidFill>
                  <a:srgbClr val="002060"/>
                </a:solidFill>
                <a:latin typeface="Georgia" panose="02040502050405020303" pitchFamily="18" charset="0"/>
              </a:rPr>
              <a:t>The Library of WSB University in </a:t>
            </a:r>
            <a:r>
              <a:rPr lang="pl-PL" dirty="0" err="1">
                <a:solidFill>
                  <a:srgbClr val="002060"/>
                </a:solidFill>
                <a:latin typeface="Georgia" panose="02040502050405020303" pitchFamily="18" charset="0"/>
              </a:rPr>
              <a:t>Gdansk</a:t>
            </a:r>
            <a:r>
              <a:rPr lang="pl-PL" dirty="0">
                <a:solidFill>
                  <a:srgbClr val="002060"/>
                </a:solidFill>
                <a:latin typeface="Georgia" panose="02040502050405020303" pitchFamily="18" charset="0"/>
              </a:rPr>
              <a:t> and Gdynia</a:t>
            </a:r>
            <a:br>
              <a:rPr lang="pl-PL" dirty="0">
                <a:solidFill>
                  <a:srgbClr val="002060"/>
                </a:solidFill>
                <a:latin typeface="Georgia" panose="02040502050405020303" pitchFamily="18" charset="0"/>
              </a:rPr>
            </a:br>
            <a:br>
              <a:rPr lang="pl-PL" dirty="0">
                <a:solidFill>
                  <a:srgbClr val="002060"/>
                </a:solidFill>
                <a:latin typeface="Georgia" panose="02040502050405020303" pitchFamily="18" charset="0"/>
              </a:rPr>
            </a:br>
            <a:br>
              <a:rPr lang="pl-PL" dirty="0">
                <a:solidFill>
                  <a:srgbClr val="002060"/>
                </a:solidFill>
                <a:latin typeface="Georgia" panose="02040502050405020303" pitchFamily="18" charset="0"/>
              </a:rPr>
            </a:br>
            <a:br>
              <a:rPr lang="pl-PL" kern="1200" dirty="0">
                <a:solidFill>
                  <a:srgbClr val="002060"/>
                </a:solidFill>
                <a:latin typeface="GT Walsheim Medium" pitchFamily="2" charset="-18"/>
              </a:rPr>
            </a:br>
            <a:endParaRPr sz="2800" b="1" i="0" u="none" strike="noStrike" cap="none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80" name="Google Shape;180;p18"/>
          <p:cNvSpPr txBox="1">
            <a:spLocks noGrp="1"/>
          </p:cNvSpPr>
          <p:nvPr>
            <p:ph type="subTitle" idx="1"/>
          </p:nvPr>
        </p:nvSpPr>
        <p:spPr>
          <a:xfrm>
            <a:off x="511175" y="5619870"/>
            <a:ext cx="9650414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>
              <a:spcBef>
                <a:spcPts val="0"/>
              </a:spcBef>
            </a:pPr>
            <a:r>
              <a:rPr lang="pl-PL" sz="2600" dirty="0" err="1">
                <a:solidFill>
                  <a:srgbClr val="00B0F0"/>
                </a:solidFill>
                <a:latin typeface="GT Walsheim Medium" pitchFamily="2" charset="-18"/>
              </a:rPr>
              <a:t>Your</a:t>
            </a:r>
            <a:r>
              <a:rPr lang="pl-PL" sz="2600" dirty="0">
                <a:solidFill>
                  <a:srgbClr val="00B0F0"/>
                </a:solidFill>
                <a:latin typeface="GT Walsheim Medium" pitchFamily="2" charset="-18"/>
              </a:rPr>
              <a:t> place in the University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None/>
            </a:pPr>
            <a:endParaRPr sz="160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" name="Obraz 4" descr="książka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169" y="3162300"/>
            <a:ext cx="1209175" cy="1117266"/>
          </a:xfrm>
          <a:prstGeom prst="rect">
            <a:avLst/>
          </a:prstGeom>
        </p:spPr>
      </p:pic>
      <p:pic>
        <p:nvPicPr>
          <p:cNvPr id="2" name="Obraz 2" descr="Obraz zawierający książka, półka, biblioteka, wewnątrz&#10;&#10;Opis wygenerowany przy bardzo wysokim poziomie pewności">
            <a:extLst>
              <a:ext uri="{FF2B5EF4-FFF2-40B4-BE49-F238E27FC236}">
                <a16:creationId xmlns:a16="http://schemas.microsoft.com/office/drawing/2014/main" id="{12A2BDD3-5392-44FE-B078-9DCB21DA5F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97357" y="755454"/>
            <a:ext cx="5038461" cy="3381940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tekstu 7">
            <a:extLst>
              <a:ext uri="{FF2B5EF4-FFF2-40B4-BE49-F238E27FC236}">
                <a16:creationId xmlns:a16="http://schemas.microsoft.com/office/drawing/2014/main" id="{798411B7-47A5-4589-9EA9-4C452E9FDF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699" y="1538716"/>
            <a:ext cx="5305323" cy="3755955"/>
          </a:xfrm>
        </p:spPr>
        <p:txBody>
          <a:bodyPr/>
          <a:lstStyle/>
          <a:p>
            <a:pPr marL="0" indent="0">
              <a:lnSpc>
                <a:spcPct val="80000"/>
              </a:lnSpc>
              <a:spcBef>
                <a:spcPts val="600"/>
              </a:spcBef>
              <a:defRPr/>
            </a:pPr>
            <a:r>
              <a:rPr lang="en-US" sz="2000" dirty="0">
                <a:solidFill>
                  <a:srgbClr val="002060"/>
                </a:solidFill>
                <a:latin typeface="GT Walsheim Medium"/>
              </a:rPr>
              <a:t>Fee for books</a:t>
            </a:r>
            <a:r>
              <a:rPr lang="pl-PL" sz="2000" dirty="0">
                <a:solidFill>
                  <a:srgbClr val="002060"/>
                </a:solidFill>
                <a:latin typeface="GT Walsheim Medium"/>
              </a:rPr>
              <a:t> </a:t>
            </a:r>
            <a:r>
              <a:rPr lang="pl-PL" sz="2000" dirty="0" err="1">
                <a:solidFill>
                  <a:srgbClr val="002060"/>
                </a:solidFill>
                <a:latin typeface="GT Walsheim Medium"/>
              </a:rPr>
              <a:t>overdue</a:t>
            </a:r>
            <a:r>
              <a:rPr lang="en-US" sz="2000" dirty="0">
                <a:solidFill>
                  <a:srgbClr val="002060"/>
                </a:solidFill>
                <a:latin typeface="GT Walsheim Medium"/>
              </a:rPr>
              <a:t> = PLN 1 per day for each </a:t>
            </a:r>
            <a:r>
              <a:rPr lang="pl-PL" sz="2000" dirty="0" err="1">
                <a:solidFill>
                  <a:srgbClr val="002060"/>
                </a:solidFill>
                <a:latin typeface="GT Walsheim Medium"/>
              </a:rPr>
              <a:t>item</a:t>
            </a:r>
            <a:endParaRPr lang="pl-PL" sz="2000" dirty="0">
              <a:solidFill>
                <a:srgbClr val="002060"/>
              </a:solidFill>
              <a:latin typeface="GT Walsheim Medium"/>
            </a:endParaRPr>
          </a:p>
          <a:p>
            <a:pPr marL="0" indent="0">
              <a:lnSpc>
                <a:spcPct val="80000"/>
              </a:lnSpc>
              <a:spcBef>
                <a:spcPts val="600"/>
              </a:spcBef>
              <a:defRPr/>
            </a:pPr>
            <a:r>
              <a:rPr lang="en-US" sz="2000" dirty="0">
                <a:solidFill>
                  <a:srgbClr val="002060"/>
                </a:solidFill>
                <a:latin typeface="GT Walsheim Medium"/>
              </a:rPr>
              <a:t>By settling the fees for keeping books, you can</a:t>
            </a:r>
            <a:r>
              <a:rPr lang="pl-PL" sz="2000" dirty="0">
                <a:solidFill>
                  <a:srgbClr val="002060"/>
                </a:solidFill>
                <a:latin typeface="GT Walsheim Medium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GT Walsheim Medium"/>
              </a:rPr>
              <a:t>support one of the Tri-City shelters:</a:t>
            </a:r>
            <a:endParaRPr lang="pl-PL" sz="2000" dirty="0">
              <a:solidFill>
                <a:srgbClr val="002060"/>
              </a:solidFill>
              <a:latin typeface="GT Walsheim Medium"/>
            </a:endParaRPr>
          </a:p>
          <a:p>
            <a:pPr marL="514350" indent="-285750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pl-PL" sz="2000" b="1" dirty="0">
                <a:solidFill>
                  <a:srgbClr val="002060"/>
                </a:solidFill>
                <a:latin typeface="GT Walsheim Medium"/>
              </a:rPr>
              <a:t>OTOZ Animals </a:t>
            </a:r>
            <a:r>
              <a:rPr lang="pl-PL" sz="2000" b="1" dirty="0" err="1">
                <a:solidFill>
                  <a:srgbClr val="002060"/>
                </a:solidFill>
                <a:latin typeface="GT Walsheim Medium"/>
              </a:rPr>
              <a:t>Homeless</a:t>
            </a:r>
            <a:r>
              <a:rPr lang="pl-PL" sz="2000" b="1" dirty="0">
                <a:solidFill>
                  <a:srgbClr val="002060"/>
                </a:solidFill>
                <a:latin typeface="GT Walsheim Medium"/>
              </a:rPr>
              <a:t> </a:t>
            </a:r>
            <a:r>
              <a:rPr lang="pl-PL" sz="2000" b="1" dirty="0" err="1">
                <a:solidFill>
                  <a:srgbClr val="002060"/>
                </a:solidFill>
                <a:latin typeface="GT Walsheim Medium"/>
              </a:rPr>
              <a:t>animal</a:t>
            </a:r>
            <a:r>
              <a:rPr lang="pl-PL" sz="2000" b="1" dirty="0">
                <a:solidFill>
                  <a:srgbClr val="002060"/>
                </a:solidFill>
                <a:latin typeface="GT Walsheim Medium"/>
              </a:rPr>
              <a:t> </a:t>
            </a:r>
            <a:r>
              <a:rPr lang="pl-PL" sz="2000" b="1" dirty="0" err="1">
                <a:solidFill>
                  <a:srgbClr val="002060"/>
                </a:solidFill>
                <a:latin typeface="GT Walsheim Medium"/>
              </a:rPr>
              <a:t>shelter</a:t>
            </a:r>
            <a:r>
              <a:rPr lang="pl-PL" sz="2000" b="1" dirty="0">
                <a:solidFill>
                  <a:srgbClr val="002060"/>
                </a:solidFill>
                <a:latin typeface="GT Walsheim Medium"/>
              </a:rPr>
              <a:t> Ciapkowo in Gdynia </a:t>
            </a:r>
            <a:r>
              <a:rPr lang="pl-PL" sz="2000" dirty="0">
                <a:solidFill>
                  <a:schemeClr val="tx1"/>
                </a:solidFill>
                <a:latin typeface="GT Walsheim Medium"/>
              </a:rPr>
              <a:t>50 1440 1026 0000 0000 0452 8344</a:t>
            </a:r>
          </a:p>
          <a:p>
            <a:pPr marL="514350" indent="-285750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pl-PL" sz="2000" b="1" dirty="0" err="1">
                <a:solidFill>
                  <a:schemeClr val="tx1"/>
                </a:solidFill>
                <a:latin typeface="GT Walsheim Medium"/>
              </a:rPr>
              <a:t>Homeless</a:t>
            </a:r>
            <a:r>
              <a:rPr lang="pl-PL" sz="2000" b="1" dirty="0">
                <a:solidFill>
                  <a:schemeClr val="tx1"/>
                </a:solidFill>
                <a:latin typeface="GT Walsheim Medium"/>
              </a:rPr>
              <a:t> </a:t>
            </a:r>
            <a:r>
              <a:rPr lang="pl-PL" sz="2000" b="1" dirty="0" err="1">
                <a:solidFill>
                  <a:schemeClr val="tx1"/>
                </a:solidFill>
                <a:latin typeface="GT Walsheim Medium"/>
              </a:rPr>
              <a:t>animal</a:t>
            </a:r>
            <a:r>
              <a:rPr lang="pl-PL" sz="2000" b="1" dirty="0">
                <a:solidFill>
                  <a:schemeClr val="tx1"/>
                </a:solidFill>
                <a:latin typeface="GT Walsheim Medium"/>
              </a:rPr>
              <a:t> </a:t>
            </a:r>
            <a:r>
              <a:rPr lang="pl-PL" sz="2000" b="1" dirty="0" err="1">
                <a:solidFill>
                  <a:schemeClr val="tx1"/>
                </a:solidFill>
                <a:latin typeface="GT Walsheim Medium"/>
              </a:rPr>
              <a:t>shelter</a:t>
            </a:r>
            <a:r>
              <a:rPr lang="pl-PL" sz="2000" b="1" dirty="0">
                <a:solidFill>
                  <a:schemeClr val="tx1"/>
                </a:solidFill>
                <a:latin typeface="GT Walsheim Medium"/>
              </a:rPr>
              <a:t> </a:t>
            </a:r>
            <a:r>
              <a:rPr lang="pl-PL" sz="2000" b="1" dirty="0" err="1">
                <a:solidFill>
                  <a:schemeClr val="tx1"/>
                </a:solidFill>
                <a:latin typeface="GT Walsheim Medium"/>
              </a:rPr>
              <a:t>Sopotkowo</a:t>
            </a:r>
            <a:r>
              <a:rPr lang="pl-PL" sz="2000" b="1" dirty="0">
                <a:solidFill>
                  <a:schemeClr val="tx1"/>
                </a:solidFill>
                <a:latin typeface="GT Walsheim Medium"/>
              </a:rPr>
              <a:t> in Sopot </a:t>
            </a:r>
            <a:r>
              <a:rPr lang="pl-PL" sz="2000" dirty="0">
                <a:solidFill>
                  <a:srgbClr val="002060"/>
                </a:solidFill>
                <a:latin typeface="GT Walsheim Medium"/>
                <a:ea typeface="Calibri" panose="020F0502020204030204" pitchFamily="34" charset="0"/>
                <a:cs typeface="Calibri" panose="020F0502020204030204" pitchFamily="34" charset="0"/>
              </a:rPr>
              <a:t>80 1020 1853 0000 9102 00 10 14 85</a:t>
            </a:r>
            <a:endParaRPr lang="pl-PL" sz="2000" dirty="0">
              <a:solidFill>
                <a:schemeClr val="tx1"/>
              </a:solidFill>
              <a:latin typeface="GT Walsheim Medium"/>
            </a:endParaRPr>
          </a:p>
          <a:p>
            <a:pPr marL="514350" indent="-285750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pl-PL" sz="2000" b="1" dirty="0">
                <a:solidFill>
                  <a:srgbClr val="002060"/>
                </a:solidFill>
                <a:latin typeface="GT Walsheim Medium"/>
              </a:rPr>
              <a:t>Promyk </a:t>
            </a:r>
            <a:r>
              <a:rPr lang="pl-PL" sz="2000" b="1" dirty="0" err="1">
                <a:solidFill>
                  <a:srgbClr val="002060"/>
                </a:solidFill>
                <a:latin typeface="GT Walsheim Medium"/>
              </a:rPr>
              <a:t>Shelter</a:t>
            </a:r>
            <a:r>
              <a:rPr lang="pl-PL" sz="2000" b="1" dirty="0">
                <a:solidFill>
                  <a:srgbClr val="002060"/>
                </a:solidFill>
                <a:latin typeface="GT Walsheim Medium"/>
              </a:rPr>
              <a:t> in </a:t>
            </a:r>
            <a:r>
              <a:rPr lang="pl-PL" sz="2000" b="1" dirty="0" err="1">
                <a:solidFill>
                  <a:srgbClr val="002060"/>
                </a:solidFill>
                <a:latin typeface="GT Walsheim Medium"/>
              </a:rPr>
              <a:t>Gdansk</a:t>
            </a:r>
            <a:r>
              <a:rPr lang="pl-PL" sz="2000" b="1" dirty="0">
                <a:solidFill>
                  <a:srgbClr val="002060"/>
                </a:solidFill>
                <a:latin typeface="GT Walsheim Medium"/>
              </a:rPr>
              <a:t> </a:t>
            </a:r>
          </a:p>
          <a:p>
            <a:pPr marL="609600" lvl="1" indent="0">
              <a:buClr>
                <a:srgbClr val="00B0F0"/>
              </a:buClr>
              <a:buNone/>
            </a:pPr>
            <a:r>
              <a:rPr lang="pl-PL" sz="2000" dirty="0">
                <a:solidFill>
                  <a:srgbClr val="002060"/>
                </a:solidFill>
                <a:effectLst/>
                <a:latin typeface="GT Walsheim Medium"/>
                <a:ea typeface="Calibri" panose="020F0502020204030204" pitchFamily="34" charset="0"/>
                <a:cs typeface="Calibri" panose="020F0502020204030204" pitchFamily="34" charset="0"/>
              </a:rPr>
              <a:t>18124012681111001038597629</a:t>
            </a:r>
          </a:p>
          <a:p>
            <a:pPr marL="609600" lvl="1" indent="0">
              <a:buClr>
                <a:srgbClr val="00B0F0"/>
              </a:buClr>
              <a:buNone/>
            </a:pPr>
            <a:endParaRPr lang="pl-PL" sz="2000" dirty="0">
              <a:solidFill>
                <a:srgbClr val="002060"/>
              </a:solidFill>
              <a:effectLst/>
              <a:latin typeface="GT Walsheim Medium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609600" lvl="1" indent="0">
              <a:buClr>
                <a:srgbClr val="00B0F0"/>
              </a:buClr>
              <a:buNone/>
            </a:pPr>
            <a:endParaRPr lang="pl-PL" sz="1800" dirty="0">
              <a:solidFill>
                <a:schemeClr val="tx1"/>
              </a:solidFill>
              <a:latin typeface="GT Walsheim Medium"/>
            </a:endParaRPr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0F2740C8-991C-49AB-B8FA-43F63B7CD7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6023" y="1218081"/>
            <a:ext cx="4865790" cy="3170327"/>
          </a:xfrm>
          <a:prstGeom prst="rect">
            <a:avLst/>
          </a:prstGeom>
        </p:spPr>
      </p:pic>
      <p:sp>
        <p:nvSpPr>
          <p:cNvPr id="7" name="Tytuł 6">
            <a:extLst>
              <a:ext uri="{FF2B5EF4-FFF2-40B4-BE49-F238E27FC236}">
                <a16:creationId xmlns:a16="http://schemas.microsoft.com/office/drawing/2014/main" id="{045FFDA8-0816-4116-BE67-1AE8C38FB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Support</a:t>
            </a:r>
            <a:r>
              <a:rPr lang="pl-PL" dirty="0"/>
              <a:t> </a:t>
            </a:r>
            <a:r>
              <a:rPr lang="pl-PL" dirty="0" err="1"/>
              <a:t>animal</a:t>
            </a:r>
            <a:r>
              <a:rPr lang="pl-PL" dirty="0"/>
              <a:t> </a:t>
            </a:r>
            <a:r>
              <a:rPr lang="pl-PL" dirty="0" err="1"/>
              <a:t>shelters</a:t>
            </a:r>
            <a:endParaRPr lang="pl-PL" dirty="0"/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F8EBDB86-69FC-4F55-AF34-A83020B18E9D}"/>
              </a:ext>
            </a:extLst>
          </p:cNvPr>
          <p:cNvSpPr txBox="1"/>
          <p:nvPr/>
        </p:nvSpPr>
        <p:spPr>
          <a:xfrm>
            <a:off x="6506985" y="4787361"/>
            <a:ext cx="3828329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002060"/>
                </a:solidFill>
                <a:latin typeface="GT Walsheim Medium"/>
              </a:rPr>
              <a:t>As part of the settlement with the Library</a:t>
            </a:r>
            <a:r>
              <a:rPr lang="pl-PL" sz="2000" dirty="0">
                <a:solidFill>
                  <a:srgbClr val="002060"/>
                </a:solidFill>
                <a:latin typeface="GT Walsheim Medium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GT Walsheim Medium"/>
              </a:rPr>
              <a:t>you can </a:t>
            </a:r>
            <a:r>
              <a:rPr lang="en-US" sz="2000" b="1" dirty="0">
                <a:solidFill>
                  <a:srgbClr val="002060"/>
                </a:solidFill>
                <a:latin typeface="GT Walsheim Medium"/>
              </a:rPr>
              <a:t>purchase the book indicated by us</a:t>
            </a:r>
            <a:r>
              <a:rPr lang="en-US" sz="2000" dirty="0">
                <a:solidFill>
                  <a:srgbClr val="002060"/>
                </a:solidFill>
                <a:latin typeface="GT Walsheim Medium"/>
              </a:rPr>
              <a:t>, thus contributing to the expansion of our book collection - its value will be lower than the fee</a:t>
            </a:r>
            <a:endParaRPr lang="pl-PL" sz="2000" dirty="0"/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7E7A89BA-D64D-4FB3-9209-1E47F765FD88}"/>
              </a:ext>
            </a:extLst>
          </p:cNvPr>
          <p:cNvSpPr txBox="1"/>
          <p:nvPr/>
        </p:nvSpPr>
        <p:spPr>
          <a:xfrm>
            <a:off x="520699" y="5060474"/>
            <a:ext cx="5511391" cy="1724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you have to do is pay the calculated amount for the selected shelter in the title of the transfer by entering "donation + number of your album" and send us a payment receipt - on this basis we will settle your account.</a:t>
            </a:r>
            <a:endParaRPr lang="pl-PL" sz="2000" dirty="0">
              <a:solidFill>
                <a:srgbClr val="002060"/>
              </a:solidFill>
              <a:effectLst/>
              <a:latin typeface="GT Walsheim Medium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1586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24"/>
          <p:cNvSpPr txBox="1">
            <a:spLocks noGrp="1"/>
          </p:cNvSpPr>
          <p:nvPr>
            <p:ph type="title"/>
          </p:nvPr>
        </p:nvSpPr>
        <p:spPr>
          <a:xfrm>
            <a:off x="520700" y="774883"/>
            <a:ext cx="9650413" cy="443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/>
            <a:r>
              <a:rPr lang="pl-PL" dirty="0">
                <a:solidFill>
                  <a:srgbClr val="002060"/>
                </a:solidFill>
                <a:latin typeface="Georgia" panose="02040502050405020303" pitchFamily="18" charset="0"/>
              </a:rPr>
              <a:t>E-</a:t>
            </a:r>
            <a:r>
              <a:rPr lang="pl-PL" dirty="0" err="1">
                <a:solidFill>
                  <a:srgbClr val="002060"/>
                </a:solidFill>
                <a:latin typeface="Georgia" panose="02040502050405020303" pitchFamily="18" charset="0"/>
              </a:rPr>
              <a:t>sources</a:t>
            </a:r>
            <a:endParaRPr sz="3200" b="1" i="0" u="none" strike="noStrike" cap="none" dirty="0">
              <a:solidFill>
                <a:schemeClr val="dk1"/>
              </a:solidFill>
              <a:latin typeface="Georgia" panose="02040502050405020303" pitchFamily="18" charset="0"/>
              <a:sym typeface="Georgia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490539" y="1618907"/>
            <a:ext cx="9680574" cy="116955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spcAft>
                <a:spcPts val="600"/>
              </a:spcAft>
            </a:pPr>
            <a:r>
              <a:rPr lang="pl-PL" sz="2000" dirty="0">
                <a:solidFill>
                  <a:srgbClr val="002060"/>
                </a:solidFill>
                <a:latin typeface="GT Walsheim Medium"/>
              </a:rPr>
              <a:t>E-</a:t>
            </a:r>
            <a:r>
              <a:rPr lang="pl-PL" sz="2000" dirty="0" err="1">
                <a:solidFill>
                  <a:srgbClr val="002060"/>
                </a:solidFill>
                <a:latin typeface="GT Walsheim Medium"/>
              </a:rPr>
              <a:t>books</a:t>
            </a:r>
            <a:r>
              <a:rPr lang="pl-PL" sz="2000" dirty="0">
                <a:solidFill>
                  <a:srgbClr val="002060"/>
                </a:solidFill>
                <a:latin typeface="GT Walsheim Medium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GT Walsheim Medium"/>
              </a:rPr>
              <a:t>and electronic editions of scientific journals</a:t>
            </a:r>
            <a:r>
              <a:rPr lang="pl-PL" sz="2000" dirty="0">
                <a:solidFill>
                  <a:srgbClr val="002060"/>
                </a:solidFill>
                <a:latin typeface="GT Walsheim Medium"/>
              </a:rPr>
              <a:t> </a:t>
            </a:r>
            <a:r>
              <a:rPr lang="pl-PL" sz="2000" dirty="0" err="1">
                <a:solidFill>
                  <a:srgbClr val="002060"/>
                </a:solidFill>
                <a:latin typeface="GT Walsheim Medium"/>
              </a:rPr>
              <a:t>are</a:t>
            </a:r>
            <a:r>
              <a:rPr lang="en-US" sz="2000" dirty="0">
                <a:solidFill>
                  <a:srgbClr val="002060"/>
                </a:solidFill>
                <a:latin typeface="GT Walsheim Medium"/>
              </a:rPr>
              <a:t> available 24</a:t>
            </a:r>
            <a:r>
              <a:rPr lang="pl-PL" sz="2000" dirty="0">
                <a:solidFill>
                  <a:srgbClr val="002060"/>
                </a:solidFill>
                <a:latin typeface="GT Walsheim Medium"/>
              </a:rPr>
              <a:t>/7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000" dirty="0" err="1">
                <a:solidFill>
                  <a:srgbClr val="002060"/>
                </a:solidFill>
                <a:latin typeface="GT Walsheim Medium"/>
              </a:rPr>
              <a:t>select</a:t>
            </a:r>
            <a:r>
              <a:rPr lang="pl-PL" sz="2000" dirty="0">
                <a:solidFill>
                  <a:srgbClr val="002060"/>
                </a:solidFill>
                <a:latin typeface="GT Walsheim Medium"/>
              </a:rPr>
              <a:t> the </a:t>
            </a:r>
            <a:r>
              <a:rPr lang="pl-PL" sz="2000" dirty="0" err="1">
                <a:solidFill>
                  <a:srgbClr val="002060"/>
                </a:solidFill>
                <a:latin typeface="GT Walsheim Medium"/>
              </a:rPr>
              <a:t>base</a:t>
            </a:r>
            <a:r>
              <a:rPr lang="pl-PL" sz="2000" dirty="0">
                <a:solidFill>
                  <a:srgbClr val="002060"/>
                </a:solidFill>
                <a:latin typeface="GT Walsheim Medium"/>
              </a:rPr>
              <a:t> </a:t>
            </a:r>
            <a:r>
              <a:rPr lang="pl-PL" sz="2000" dirty="0" err="1">
                <a:solidFill>
                  <a:srgbClr val="002060"/>
                </a:solidFill>
                <a:latin typeface="GT Walsheim Medium"/>
              </a:rPr>
              <a:t>you</a:t>
            </a:r>
            <a:r>
              <a:rPr lang="pl-PL" sz="2000" dirty="0">
                <a:solidFill>
                  <a:srgbClr val="002060"/>
                </a:solidFill>
                <a:latin typeface="GT Walsheim Medium"/>
              </a:rPr>
              <a:t> </a:t>
            </a:r>
            <a:r>
              <a:rPr lang="pl-PL" sz="2000" dirty="0" err="1">
                <a:solidFill>
                  <a:srgbClr val="002060"/>
                </a:solidFill>
                <a:latin typeface="GT Walsheim Medium"/>
              </a:rPr>
              <a:t>are</a:t>
            </a:r>
            <a:r>
              <a:rPr lang="pl-PL" sz="2000" dirty="0">
                <a:solidFill>
                  <a:srgbClr val="002060"/>
                </a:solidFill>
                <a:latin typeface="GT Walsheim Medium"/>
              </a:rPr>
              <a:t> </a:t>
            </a:r>
            <a:r>
              <a:rPr lang="pl-PL" sz="2000" dirty="0" err="1">
                <a:solidFill>
                  <a:srgbClr val="002060"/>
                </a:solidFill>
                <a:latin typeface="GT Walsheim Medium"/>
              </a:rPr>
              <a:t>interested</a:t>
            </a:r>
            <a:r>
              <a:rPr lang="pl-PL" sz="2000" dirty="0">
                <a:solidFill>
                  <a:srgbClr val="002060"/>
                </a:solidFill>
                <a:latin typeface="GT Walsheim Medium"/>
              </a:rPr>
              <a:t> in from the </a:t>
            </a:r>
            <a:r>
              <a:rPr lang="pl-PL" sz="2000" dirty="0">
                <a:solidFill>
                  <a:srgbClr val="002060"/>
                </a:solidFill>
                <a:latin typeface="GT Walsheim Medium"/>
                <a:hlinkClick r:id="rId3"/>
              </a:rPr>
              <a:t>list</a:t>
            </a:r>
            <a:r>
              <a:rPr lang="pl-PL" sz="2000" dirty="0">
                <a:solidFill>
                  <a:srgbClr val="002060"/>
                </a:solidFill>
                <a:latin typeface="GT Walsheim Medium"/>
              </a:rPr>
              <a:t>:      	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000" dirty="0" err="1">
                <a:solidFill>
                  <a:srgbClr val="002060"/>
                </a:solidFill>
                <a:latin typeface="GT Walsheim Medium"/>
              </a:rPr>
              <a:t>logging</a:t>
            </a:r>
            <a:r>
              <a:rPr lang="pl-PL" sz="2000" dirty="0">
                <a:solidFill>
                  <a:srgbClr val="002060"/>
                </a:solidFill>
                <a:latin typeface="GT Walsheim Medium"/>
              </a:rPr>
              <a:t> in via HAN = </a:t>
            </a:r>
            <a:r>
              <a:rPr lang="pl-PL" sz="2000" dirty="0" err="1">
                <a:solidFill>
                  <a:srgbClr val="002060"/>
                </a:solidFill>
                <a:latin typeface="GT Walsheim Medium"/>
              </a:rPr>
              <a:t>similarly</a:t>
            </a:r>
            <a:r>
              <a:rPr lang="pl-PL" sz="2000" dirty="0">
                <a:solidFill>
                  <a:srgbClr val="002060"/>
                </a:solidFill>
                <a:latin typeface="GT Walsheim Medium"/>
              </a:rPr>
              <a:t> as to the </a:t>
            </a:r>
            <a:r>
              <a:rPr lang="pl-PL" sz="2000" dirty="0" err="1">
                <a:solidFill>
                  <a:srgbClr val="002060"/>
                </a:solidFill>
                <a:latin typeface="GT Walsheim Medium"/>
              </a:rPr>
              <a:t>Integro</a:t>
            </a:r>
            <a:r>
              <a:rPr lang="pl-PL" sz="2000" dirty="0">
                <a:solidFill>
                  <a:srgbClr val="002060"/>
                </a:solidFill>
                <a:latin typeface="GT Walsheim Medium"/>
              </a:rPr>
              <a:t> </a:t>
            </a:r>
            <a:r>
              <a:rPr lang="pl-PL" sz="2000" dirty="0" err="1">
                <a:solidFill>
                  <a:srgbClr val="002060"/>
                </a:solidFill>
                <a:latin typeface="GT Walsheim Medium"/>
              </a:rPr>
              <a:t>catalogue</a:t>
            </a:r>
            <a:r>
              <a:rPr lang="pl-PL" sz="2000" dirty="0">
                <a:solidFill>
                  <a:srgbClr val="002060"/>
                </a:solidFill>
                <a:latin typeface="GT Walsheim Medium"/>
              </a:rPr>
              <a:t>: </a:t>
            </a:r>
            <a:r>
              <a:rPr lang="pl-PL" sz="2000" dirty="0" err="1">
                <a:solidFill>
                  <a:srgbClr val="002060"/>
                </a:solidFill>
                <a:latin typeface="GT Walsheim Medium"/>
              </a:rPr>
              <a:t>e.g</a:t>
            </a:r>
            <a:r>
              <a:rPr lang="pl-PL" sz="2000" dirty="0">
                <a:solidFill>
                  <a:srgbClr val="002060"/>
                </a:solidFill>
                <a:latin typeface="GT Walsheim Medium"/>
              </a:rPr>
              <a:t>. gd123456 + </a:t>
            </a:r>
            <a:r>
              <a:rPr lang="pl-PL" sz="2000" dirty="0" err="1">
                <a:solidFill>
                  <a:srgbClr val="002060"/>
                </a:solidFill>
                <a:latin typeface="GT Walsheim Medium"/>
              </a:rPr>
              <a:t>password</a:t>
            </a:r>
            <a:endParaRPr lang="pl-PL" sz="2000" dirty="0">
              <a:solidFill>
                <a:srgbClr val="002060"/>
              </a:solidFill>
              <a:latin typeface="GT Walsheim Medium"/>
            </a:endParaRPr>
          </a:p>
        </p:txBody>
      </p:sp>
      <p:pic>
        <p:nvPicPr>
          <p:cNvPr id="8" name="Obraz 7" descr="Logo_IBUKLibra_z_tle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93489" y="3020690"/>
            <a:ext cx="1440160" cy="1490833"/>
          </a:xfrm>
          <a:prstGeom prst="rect">
            <a:avLst/>
          </a:prstGeom>
        </p:spPr>
      </p:pic>
      <p:pic>
        <p:nvPicPr>
          <p:cNvPr id="9" name="Obraz 8" descr="logo-base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678410" y="3425323"/>
            <a:ext cx="2975795" cy="582563"/>
          </a:xfrm>
          <a:prstGeom prst="rect">
            <a:avLst/>
          </a:prstGeom>
        </p:spPr>
      </p:pic>
      <p:pic>
        <p:nvPicPr>
          <p:cNvPr id="10" name="Obraz 9" descr="articl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924347" y="2993067"/>
            <a:ext cx="2940571" cy="1518456"/>
          </a:xfrm>
          <a:prstGeom prst="rect">
            <a:avLst/>
          </a:prstGeom>
        </p:spPr>
      </p:pic>
      <p:pic>
        <p:nvPicPr>
          <p:cNvPr id="11" name="Obraz 10" descr="ebscohost_logo_horizontal.fw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93489" y="5528298"/>
            <a:ext cx="2870601" cy="806770"/>
          </a:xfrm>
          <a:prstGeom prst="rect">
            <a:avLst/>
          </a:prstGeom>
        </p:spPr>
      </p:pic>
      <p:pic>
        <p:nvPicPr>
          <p:cNvPr id="14" name="Obraz 13" descr="wiley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315378" y="4659182"/>
            <a:ext cx="2364507" cy="869116"/>
          </a:xfrm>
          <a:prstGeom prst="rect">
            <a:avLst/>
          </a:prstGeom>
        </p:spPr>
      </p:pic>
      <p:pic>
        <p:nvPicPr>
          <p:cNvPr id="11266" name="Picture 2" descr="https://www.wsb.pl/gdynia/sites/gdynia/files/styles/610x334/public/media/image/Emis%20logo.png?itok=PrGr9bai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875708" y="5225025"/>
            <a:ext cx="2581200" cy="1413316"/>
          </a:xfrm>
          <a:prstGeom prst="rect">
            <a:avLst/>
          </a:prstGeom>
          <a:noFill/>
        </p:spPr>
      </p:pic>
      <p:pic>
        <p:nvPicPr>
          <p:cNvPr id="16" name="Picture 2" descr="https://www.wsb.pl/gdansk/sites/gdansk/files/styles/610x334/public/media/image/lex.jpg?itok=4XYRML5P"/>
          <p:cNvPicPr/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16" t="26326" r="19820" b="19924"/>
          <a:stretch/>
        </p:blipFill>
        <p:spPr bwMode="auto">
          <a:xfrm>
            <a:off x="3972023" y="5417980"/>
            <a:ext cx="2332271" cy="102740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Obraz 16" descr="ebookpoint BIBLIO – platforma nowych możliwości"/>
          <p:cNvPicPr/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289" t="48943" r="297" b="15608"/>
          <a:stretch/>
        </p:blipFill>
        <p:spPr bwMode="auto">
          <a:xfrm>
            <a:off x="898270" y="4612896"/>
            <a:ext cx="2026077" cy="77805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Obraz 1">
            <a:extLst>
              <a:ext uri="{FF2B5EF4-FFF2-40B4-BE49-F238E27FC236}">
                <a16:creationId xmlns:a16="http://schemas.microsoft.com/office/drawing/2014/main" id="{2132EC40-40DF-4757-A434-C6772AB80C1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664090" y="4303080"/>
            <a:ext cx="2578832" cy="1152244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BFE76CA4-9F88-41BA-8130-2C2C0A1E70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00" y="1285876"/>
            <a:ext cx="4803776" cy="4384148"/>
          </a:xfrm>
        </p:spPr>
        <p:txBody>
          <a:bodyPr/>
          <a:lstStyle/>
          <a:p>
            <a:r>
              <a:rPr lang="pl-PL" sz="1800" b="1" dirty="0">
                <a:latin typeface="GT Walsheim Medium"/>
              </a:rPr>
              <a:t>IBUK Libra</a:t>
            </a:r>
            <a:r>
              <a:rPr lang="pl-PL" sz="1800" dirty="0">
                <a:latin typeface="GT Walsheim Medium"/>
              </a:rPr>
              <a:t> - </a:t>
            </a:r>
            <a:r>
              <a:rPr lang="en-US" sz="1800" dirty="0">
                <a:latin typeface="GT Walsheim Medium"/>
              </a:rPr>
              <a:t>a wide selection of Polish e-books available in the online reading room.</a:t>
            </a:r>
            <a:endParaRPr lang="pl-PL" sz="1800" dirty="0">
              <a:latin typeface="GT Walsheim Medium"/>
            </a:endParaRPr>
          </a:p>
          <a:p>
            <a:r>
              <a:rPr lang="pl-PL" sz="1800" b="1" dirty="0">
                <a:latin typeface="GT Walsheim Medium"/>
              </a:rPr>
              <a:t>BIBLIO </a:t>
            </a:r>
            <a:r>
              <a:rPr lang="pl-PL" sz="1800" b="1" dirty="0" err="1">
                <a:latin typeface="GT Walsheim Medium"/>
              </a:rPr>
              <a:t>ebookpoint</a:t>
            </a:r>
            <a:r>
              <a:rPr lang="pl-PL" sz="1800" b="1" dirty="0">
                <a:latin typeface="GT Walsheim Medium"/>
              </a:rPr>
              <a:t> </a:t>
            </a:r>
            <a:r>
              <a:rPr lang="pl-PL" sz="1800" dirty="0">
                <a:latin typeface="GT Walsheim Medium"/>
              </a:rPr>
              <a:t>- </a:t>
            </a:r>
            <a:r>
              <a:rPr lang="en-US" sz="1800" dirty="0">
                <a:latin typeface="GT Walsheim Medium"/>
              </a:rPr>
              <a:t> online Polish electronic book </a:t>
            </a:r>
            <a:r>
              <a:rPr lang="pl-PL" sz="1800" dirty="0" err="1">
                <a:latin typeface="GT Walsheim Medium"/>
              </a:rPr>
              <a:t>borrowing</a:t>
            </a:r>
            <a:r>
              <a:rPr lang="pl-PL" sz="1800" dirty="0">
                <a:latin typeface="GT Walsheim Medium"/>
              </a:rPr>
              <a:t> spot</a:t>
            </a:r>
            <a:r>
              <a:rPr lang="en-US" sz="1800" dirty="0">
                <a:latin typeface="GT Walsheim Medium"/>
              </a:rPr>
              <a:t>. After logging in, create an individual account in order to borrow books on the shelf</a:t>
            </a:r>
            <a:r>
              <a:rPr lang="pl-PL" sz="1800" dirty="0">
                <a:latin typeface="GT Walsheim Medium"/>
              </a:rPr>
              <a:t>.</a:t>
            </a:r>
            <a:r>
              <a:rPr lang="en-US" sz="1800" dirty="0">
                <a:latin typeface="GT Walsheim Medium"/>
              </a:rPr>
              <a:t> </a:t>
            </a:r>
            <a:endParaRPr lang="pl-PL" sz="1800" dirty="0">
              <a:latin typeface="GT Walsheim Medium"/>
            </a:endParaRPr>
          </a:p>
          <a:p>
            <a:r>
              <a:rPr lang="pl-PL" sz="1800" b="1" dirty="0" err="1">
                <a:latin typeface="GT Walsheim Medium"/>
              </a:rPr>
              <a:t>Legalis</a:t>
            </a:r>
            <a:r>
              <a:rPr lang="pl-PL" sz="1800" dirty="0">
                <a:latin typeface="GT Walsheim Medium"/>
              </a:rPr>
              <a:t> and </a:t>
            </a:r>
            <a:r>
              <a:rPr lang="pl-PL" sz="1800" b="1" dirty="0">
                <a:latin typeface="GT Walsheim Medium"/>
              </a:rPr>
              <a:t>Lex</a:t>
            </a:r>
            <a:r>
              <a:rPr lang="pl-PL" sz="1800" dirty="0">
                <a:latin typeface="GT Walsheim Medium"/>
              </a:rPr>
              <a:t> - </a:t>
            </a:r>
            <a:r>
              <a:rPr lang="en-US" sz="1800" dirty="0">
                <a:latin typeface="GT Walsheim Medium"/>
              </a:rPr>
              <a:t>databases containing legal acts from individual Journal of Laws of the Republic of Poland, </a:t>
            </a:r>
            <a:r>
              <a:rPr lang="en-US" sz="1800" dirty="0" err="1">
                <a:latin typeface="GT Walsheim Medium"/>
              </a:rPr>
              <a:t>Monitorów</a:t>
            </a:r>
            <a:r>
              <a:rPr lang="en-US" sz="1800" dirty="0">
                <a:latin typeface="GT Walsheim Medium"/>
              </a:rPr>
              <a:t> </a:t>
            </a:r>
            <a:r>
              <a:rPr lang="en-US" sz="1800" dirty="0" err="1">
                <a:latin typeface="GT Walsheim Medium"/>
              </a:rPr>
              <a:t>Polskich</a:t>
            </a:r>
            <a:r>
              <a:rPr lang="en-US" sz="1800" dirty="0">
                <a:latin typeface="GT Walsheim Medium"/>
              </a:rPr>
              <a:t> </a:t>
            </a:r>
            <a:r>
              <a:rPr lang="pl-PL" sz="1800" dirty="0">
                <a:latin typeface="GT Walsheim Medium"/>
              </a:rPr>
              <a:t>(en. The </a:t>
            </a:r>
            <a:r>
              <a:rPr lang="en-US" sz="1800" dirty="0">
                <a:latin typeface="GT Walsheim Medium"/>
              </a:rPr>
              <a:t>Polish Monitors</a:t>
            </a:r>
            <a:r>
              <a:rPr lang="pl-PL" sz="1800" dirty="0">
                <a:latin typeface="GT Walsheim Medium"/>
              </a:rPr>
              <a:t>)</a:t>
            </a:r>
            <a:r>
              <a:rPr lang="en-US" sz="1800" dirty="0">
                <a:latin typeface="GT Walsheim Medium"/>
              </a:rPr>
              <a:t> and official journals, as well as jurisprudence of selected courts, official explanations and model letters, templates of letters, as well as </a:t>
            </a:r>
            <a:r>
              <a:rPr lang="en-US" sz="1800" dirty="0" err="1">
                <a:latin typeface="GT Walsheim Medium"/>
              </a:rPr>
              <a:t>commen</a:t>
            </a:r>
            <a:r>
              <a:rPr lang="pl-PL" sz="1800" dirty="0">
                <a:latin typeface="GT Walsheim Medium"/>
              </a:rPr>
              <a:t>t</a:t>
            </a:r>
            <a:r>
              <a:rPr lang="en-US" sz="1800" dirty="0">
                <a:latin typeface="GT Walsheim Medium"/>
              </a:rPr>
              <a:t>s and e-books.</a:t>
            </a:r>
            <a:endParaRPr lang="pl-PL" sz="1800" dirty="0">
              <a:latin typeface="GT Walsheim Medium"/>
            </a:endParaRP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D74E28C-7B6C-470E-9867-EE3F9E0D95F9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5343863" y="2441714"/>
            <a:ext cx="4857411" cy="4304653"/>
          </a:xfrm>
        </p:spPr>
        <p:txBody>
          <a:bodyPr/>
          <a:lstStyle/>
          <a:p>
            <a:r>
              <a:rPr lang="pl-PL" sz="1800" b="1" dirty="0">
                <a:latin typeface="GT Walsheim Medium"/>
              </a:rPr>
              <a:t>EBSCO, </a:t>
            </a:r>
            <a:r>
              <a:rPr lang="pl-PL" sz="1800" b="1" dirty="0" err="1">
                <a:latin typeface="GT Walsheim Medium"/>
              </a:rPr>
              <a:t>Emerald</a:t>
            </a:r>
            <a:r>
              <a:rPr lang="pl-PL" sz="1800" b="1" dirty="0">
                <a:latin typeface="GT Walsheim Medium"/>
              </a:rPr>
              <a:t> </a:t>
            </a:r>
            <a:r>
              <a:rPr lang="pl-PL" sz="1800" b="1" dirty="0" err="1">
                <a:latin typeface="GT Walsheim Medium"/>
              </a:rPr>
              <a:t>Insight</a:t>
            </a:r>
            <a:r>
              <a:rPr lang="pl-PL" sz="1800" b="1" dirty="0">
                <a:latin typeface="GT Walsheim Medium"/>
              </a:rPr>
              <a:t>, </a:t>
            </a:r>
            <a:r>
              <a:rPr lang="pl-PL" sz="1800" b="1" dirty="0" err="1">
                <a:latin typeface="GT Walsheim Medium"/>
              </a:rPr>
              <a:t>SpringerLink</a:t>
            </a:r>
            <a:r>
              <a:rPr lang="pl-PL" sz="1800" b="1" dirty="0">
                <a:latin typeface="GT Walsheim Medium"/>
              </a:rPr>
              <a:t>, Wiley Online Library, ScienceDirect, ProQuest ABI/</a:t>
            </a:r>
            <a:r>
              <a:rPr lang="pl-PL" sz="1800" b="1" dirty="0" err="1">
                <a:latin typeface="GT Walsheim Medium"/>
              </a:rPr>
              <a:t>Inform</a:t>
            </a:r>
            <a:r>
              <a:rPr lang="pl-PL" sz="1800" b="1" dirty="0">
                <a:latin typeface="GT Walsheim Medium"/>
              </a:rPr>
              <a:t> </a:t>
            </a:r>
            <a:r>
              <a:rPr lang="pl-PL" sz="1800" b="1" dirty="0" err="1">
                <a:latin typeface="GT Walsheim Medium"/>
              </a:rPr>
              <a:t>Complete</a:t>
            </a:r>
            <a:r>
              <a:rPr lang="pl-PL" sz="1800" b="1" dirty="0">
                <a:latin typeface="GT Walsheim Medium"/>
              </a:rPr>
              <a:t>,  - </a:t>
            </a:r>
            <a:r>
              <a:rPr lang="en-US" sz="1800" dirty="0">
                <a:latin typeface="GT Walsheim Medium"/>
              </a:rPr>
              <a:t>multidisciplinary databases containing publications in the field of social, economic, political science</a:t>
            </a:r>
            <a:r>
              <a:rPr lang="pl-PL" sz="1800" dirty="0">
                <a:latin typeface="GT Walsheim Medium"/>
              </a:rPr>
              <a:t> and </a:t>
            </a:r>
            <a:r>
              <a:rPr lang="pl-PL" sz="1800" dirty="0" err="1">
                <a:latin typeface="GT Walsheim Medium"/>
              </a:rPr>
              <a:t>also</a:t>
            </a:r>
            <a:r>
              <a:rPr lang="pl-PL" sz="1800" dirty="0">
                <a:latin typeface="GT Walsheim Medium"/>
              </a:rPr>
              <a:t> </a:t>
            </a:r>
            <a:r>
              <a:rPr lang="en-US" sz="1800" dirty="0">
                <a:latin typeface="GT Walsheim Medium"/>
              </a:rPr>
              <a:t>humanities.</a:t>
            </a:r>
            <a:endParaRPr lang="pl-PL" sz="1800" dirty="0">
              <a:latin typeface="GT Walsheim Medium"/>
            </a:endParaRPr>
          </a:p>
          <a:p>
            <a:r>
              <a:rPr lang="pl-PL" sz="1800" b="1" dirty="0">
                <a:latin typeface="GT Walsheim Medium"/>
              </a:rPr>
              <a:t>EMIS</a:t>
            </a:r>
            <a:r>
              <a:rPr lang="pl-PL" sz="1800" dirty="0">
                <a:latin typeface="GT Walsheim Medium"/>
              </a:rPr>
              <a:t> - </a:t>
            </a:r>
            <a:r>
              <a:rPr lang="en-US" sz="1800" dirty="0">
                <a:latin typeface="GT Walsheim Medium"/>
              </a:rPr>
              <a:t>economic website with reports on emerging </a:t>
            </a:r>
            <a:r>
              <a:rPr lang="pl-PL" sz="1800" dirty="0" err="1">
                <a:latin typeface="GT Walsheim Medium"/>
              </a:rPr>
              <a:t>trends</a:t>
            </a:r>
            <a:r>
              <a:rPr lang="en-US" sz="1800" dirty="0">
                <a:latin typeface="GT Walsheim Medium"/>
              </a:rPr>
              <a:t>.</a:t>
            </a:r>
            <a:endParaRPr lang="pl-PL" sz="1800" dirty="0">
              <a:latin typeface="GT Walsheim Medium"/>
            </a:endParaRPr>
          </a:p>
          <a:p>
            <a:r>
              <a:rPr lang="pl-PL" sz="1800" b="1" dirty="0" err="1">
                <a:latin typeface="GT Walsheim Medium"/>
              </a:rPr>
              <a:t>Scopus</a:t>
            </a:r>
            <a:r>
              <a:rPr lang="pl-PL" sz="1800" dirty="0">
                <a:latin typeface="GT Walsheim Medium"/>
              </a:rPr>
              <a:t> and </a:t>
            </a:r>
            <a:r>
              <a:rPr lang="pl-PL" sz="1800" b="1" dirty="0">
                <a:latin typeface="GT Walsheim Medium"/>
              </a:rPr>
              <a:t>Web of Science</a:t>
            </a:r>
            <a:r>
              <a:rPr lang="pl-PL" sz="1800" dirty="0">
                <a:latin typeface="GT Walsheim Medium"/>
              </a:rPr>
              <a:t> - </a:t>
            </a:r>
            <a:r>
              <a:rPr lang="en-US" sz="1800" dirty="0">
                <a:latin typeface="GT Walsheim Medium"/>
              </a:rPr>
              <a:t>abstract and bibliographic databases of scientific literature</a:t>
            </a:r>
            <a:r>
              <a:rPr lang="pl-PL" sz="1800" dirty="0">
                <a:latin typeface="GT Walsheim Medium"/>
              </a:rPr>
              <a:t>.</a:t>
            </a:r>
          </a:p>
        </p:txBody>
      </p:sp>
      <p:sp>
        <p:nvSpPr>
          <p:cNvPr id="4" name="Tytuł 3">
            <a:extLst>
              <a:ext uri="{FF2B5EF4-FFF2-40B4-BE49-F238E27FC236}">
                <a16:creationId xmlns:a16="http://schemas.microsoft.com/office/drawing/2014/main" id="{23335104-9CB2-4421-B7EC-03F9727C1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GT Walsheim Medium"/>
              </a:rPr>
              <a:t>E-</a:t>
            </a:r>
            <a:r>
              <a:rPr lang="pl-PL" dirty="0" err="1">
                <a:latin typeface="GT Walsheim Medium"/>
              </a:rPr>
              <a:t>sources</a:t>
            </a:r>
            <a:endParaRPr lang="pl-PL" dirty="0">
              <a:latin typeface="GT Walsheim Medium"/>
            </a:endParaRPr>
          </a:p>
        </p:txBody>
      </p:sp>
      <p:pic>
        <p:nvPicPr>
          <p:cNvPr id="8" name="Obraz 7" descr="academ.png">
            <a:extLst>
              <a:ext uri="{FF2B5EF4-FFF2-40B4-BE49-F238E27FC236}">
                <a16:creationId xmlns:a16="http://schemas.microsoft.com/office/drawing/2014/main" id="{4BACD8ED-8CF6-4A3C-9B9B-0CB8DA994A4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48017" y="5670023"/>
            <a:ext cx="1176451" cy="1104607"/>
          </a:xfrm>
          <a:prstGeom prst="rect">
            <a:avLst/>
          </a:prstGeom>
        </p:spPr>
      </p:pic>
      <p:pic>
        <p:nvPicPr>
          <p:cNvPr id="9" name="Obraz 8" descr="academ.png">
            <a:extLst>
              <a:ext uri="{FF2B5EF4-FFF2-40B4-BE49-F238E27FC236}">
                <a16:creationId xmlns:a16="http://schemas.microsoft.com/office/drawing/2014/main" id="{1348EB07-1E29-4197-BDD7-5DB738A3D72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4801" y="899974"/>
            <a:ext cx="1176451" cy="110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9355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244DDFC8-5AD4-4A63-B458-19F7E0C890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70285" y="1428057"/>
            <a:ext cx="3686881" cy="4621620"/>
          </a:xfrm>
        </p:spPr>
        <p:txBody>
          <a:bodyPr/>
          <a:lstStyle/>
          <a:p>
            <a:pPr marL="228600" indent="0">
              <a:lnSpc>
                <a:spcPct val="100000"/>
              </a:lnSpc>
              <a:spcBef>
                <a:spcPts val="0"/>
              </a:spcBef>
            </a:pPr>
            <a:r>
              <a:rPr lang="en-GB" sz="1500" b="1" dirty="0">
                <a:solidFill>
                  <a:srgbClr val="002060"/>
                </a:solidFill>
                <a:latin typeface="GT Walsheim Medium"/>
              </a:rPr>
              <a:t>A</a:t>
            </a:r>
            <a:r>
              <a:rPr lang="en-GB" sz="1500" dirty="0">
                <a:solidFill>
                  <a:srgbClr val="002060"/>
                </a:solidFill>
                <a:latin typeface="GT Walsheim Medium"/>
              </a:rPr>
              <a:t>- Administration</a:t>
            </a:r>
            <a:endParaRPr lang="en-GB" sz="1500" dirty="0">
              <a:solidFill>
                <a:srgbClr val="002C58"/>
              </a:solidFill>
              <a:latin typeface="GT Walsheim Medium"/>
            </a:endParaRPr>
          </a:p>
          <a:p>
            <a:pPr marL="228600" indent="0">
              <a:lnSpc>
                <a:spcPct val="100000"/>
              </a:lnSpc>
              <a:spcBef>
                <a:spcPts val="0"/>
              </a:spcBef>
            </a:pPr>
            <a:r>
              <a:rPr lang="en-GB" sz="1500" b="1" dirty="0">
                <a:solidFill>
                  <a:srgbClr val="002060"/>
                </a:solidFill>
                <a:latin typeface="GT Walsheim Medium"/>
              </a:rPr>
              <a:t>B</a:t>
            </a:r>
            <a:r>
              <a:rPr lang="en-GB" sz="1500" dirty="0">
                <a:solidFill>
                  <a:srgbClr val="002060"/>
                </a:solidFill>
                <a:latin typeface="GT Walsheim Medium"/>
              </a:rPr>
              <a:t> – Banking </a:t>
            </a:r>
            <a:endParaRPr lang="en-GB" sz="1500" dirty="0">
              <a:latin typeface="GT Walsheim Medium"/>
            </a:endParaRPr>
          </a:p>
          <a:p>
            <a:pPr marL="228600" indent="0">
              <a:lnSpc>
                <a:spcPct val="100000"/>
              </a:lnSpc>
              <a:spcBef>
                <a:spcPts val="0"/>
              </a:spcBef>
            </a:pPr>
            <a:r>
              <a:rPr lang="en-GB" sz="1500" b="1" dirty="0">
                <a:solidFill>
                  <a:srgbClr val="002060"/>
                </a:solidFill>
                <a:latin typeface="GT Walsheim Medium"/>
              </a:rPr>
              <a:t>BL </a:t>
            </a:r>
            <a:r>
              <a:rPr lang="en-GB" sz="1500" dirty="0">
                <a:solidFill>
                  <a:srgbClr val="002060"/>
                </a:solidFill>
                <a:latin typeface="GT Walsheim Medium"/>
              </a:rPr>
              <a:t>– Library Science</a:t>
            </a:r>
          </a:p>
          <a:p>
            <a:pPr marL="228600" indent="0">
              <a:lnSpc>
                <a:spcPct val="100000"/>
              </a:lnSpc>
              <a:spcBef>
                <a:spcPts val="0"/>
              </a:spcBef>
            </a:pPr>
            <a:r>
              <a:rPr lang="en-GB" sz="1500" b="1" dirty="0">
                <a:solidFill>
                  <a:srgbClr val="002060"/>
                </a:solidFill>
                <a:latin typeface="GT Walsheim Medium"/>
              </a:rPr>
              <a:t>BW</a:t>
            </a:r>
            <a:r>
              <a:rPr lang="en-GB" sz="1500" dirty="0">
                <a:solidFill>
                  <a:srgbClr val="002060"/>
                </a:solidFill>
                <a:latin typeface="GT Walsheim Medium"/>
              </a:rPr>
              <a:t> – Internal Security</a:t>
            </a:r>
            <a:endParaRPr lang="en-GB" sz="1500" dirty="0">
              <a:solidFill>
                <a:srgbClr val="002C58"/>
              </a:solidFill>
              <a:latin typeface="GT Walsheim Medium"/>
            </a:endParaRPr>
          </a:p>
          <a:p>
            <a:pPr marL="228600" indent="0">
              <a:lnSpc>
                <a:spcPct val="100000"/>
              </a:lnSpc>
              <a:spcBef>
                <a:spcPts val="0"/>
              </a:spcBef>
            </a:pPr>
            <a:r>
              <a:rPr lang="en-GB" sz="1500" b="1" dirty="0">
                <a:solidFill>
                  <a:srgbClr val="002060"/>
                </a:solidFill>
                <a:latin typeface="GT Walsheim Medium"/>
              </a:rPr>
              <a:t>E</a:t>
            </a:r>
            <a:r>
              <a:rPr lang="en-GB" sz="1500" dirty="0">
                <a:solidFill>
                  <a:srgbClr val="002060"/>
                </a:solidFill>
                <a:latin typeface="GT Walsheim Medium"/>
              </a:rPr>
              <a:t> – Economics</a:t>
            </a:r>
            <a:endParaRPr lang="en-GB" sz="1500" b="1" dirty="0">
              <a:solidFill>
                <a:srgbClr val="002060"/>
              </a:solidFill>
              <a:latin typeface="GT Walsheim Medium"/>
            </a:endParaRPr>
          </a:p>
          <a:p>
            <a:pPr marL="228600" indent="0">
              <a:lnSpc>
                <a:spcPct val="100000"/>
              </a:lnSpc>
              <a:spcBef>
                <a:spcPts val="0"/>
              </a:spcBef>
            </a:pPr>
            <a:r>
              <a:rPr lang="en-GB" sz="1500" b="1" dirty="0">
                <a:solidFill>
                  <a:srgbClr val="002060"/>
                </a:solidFill>
                <a:latin typeface="GT Walsheim Medium"/>
              </a:rPr>
              <a:t>ET</a:t>
            </a:r>
            <a:r>
              <a:rPr lang="en-GB" sz="1500" dirty="0">
                <a:solidFill>
                  <a:srgbClr val="002060"/>
                </a:solidFill>
                <a:latin typeface="GT Walsheim Medium"/>
              </a:rPr>
              <a:t>- Business ethics</a:t>
            </a:r>
            <a:endParaRPr lang="en-GB" sz="1500" dirty="0">
              <a:solidFill>
                <a:srgbClr val="002C58"/>
              </a:solidFill>
              <a:latin typeface="GT Walsheim Medium"/>
            </a:endParaRPr>
          </a:p>
          <a:p>
            <a:pPr marL="228600" indent="0">
              <a:lnSpc>
                <a:spcPct val="100000"/>
              </a:lnSpc>
              <a:spcBef>
                <a:spcPts val="0"/>
              </a:spcBef>
            </a:pPr>
            <a:r>
              <a:rPr lang="en-GB" sz="1500" b="1" dirty="0">
                <a:solidFill>
                  <a:srgbClr val="002060"/>
                </a:solidFill>
                <a:latin typeface="GT Walsheim Medium"/>
              </a:rPr>
              <a:t>F</a:t>
            </a:r>
            <a:r>
              <a:rPr lang="en-GB" sz="1500" dirty="0">
                <a:solidFill>
                  <a:srgbClr val="002060"/>
                </a:solidFill>
                <a:latin typeface="GT Walsheim Medium"/>
              </a:rPr>
              <a:t>– Finance</a:t>
            </a:r>
            <a:endParaRPr lang="en-GB" sz="1500" dirty="0">
              <a:solidFill>
                <a:srgbClr val="002C58"/>
              </a:solidFill>
              <a:latin typeface="GT Walsheim Medium"/>
            </a:endParaRPr>
          </a:p>
          <a:p>
            <a:pPr marL="228600" indent="0">
              <a:lnSpc>
                <a:spcPct val="100000"/>
              </a:lnSpc>
              <a:spcBef>
                <a:spcPts val="0"/>
              </a:spcBef>
            </a:pPr>
            <a:r>
              <a:rPr lang="en-GB" sz="1500" b="1" dirty="0">
                <a:solidFill>
                  <a:srgbClr val="002060"/>
                </a:solidFill>
                <a:latin typeface="GT Walsheim Medium"/>
              </a:rPr>
              <a:t>FM</a:t>
            </a:r>
            <a:r>
              <a:rPr lang="en-GB" sz="1500" dirty="0">
                <a:solidFill>
                  <a:srgbClr val="002060"/>
                </a:solidFill>
                <a:latin typeface="GT Walsheim Medium"/>
              </a:rPr>
              <a:t>- International finance</a:t>
            </a:r>
            <a:endParaRPr lang="en-GB" sz="1500" dirty="0">
              <a:solidFill>
                <a:srgbClr val="002C58"/>
              </a:solidFill>
              <a:latin typeface="GT Walsheim Medium"/>
            </a:endParaRPr>
          </a:p>
          <a:p>
            <a:pPr marL="228600" indent="0">
              <a:lnSpc>
                <a:spcPct val="100000"/>
              </a:lnSpc>
              <a:spcBef>
                <a:spcPts val="0"/>
              </a:spcBef>
            </a:pPr>
            <a:r>
              <a:rPr lang="en-GB" sz="1500" b="1" dirty="0">
                <a:solidFill>
                  <a:srgbClr val="002060"/>
                </a:solidFill>
                <a:latin typeface="GT Walsheim Medium"/>
              </a:rPr>
              <a:t>FP </a:t>
            </a:r>
            <a:r>
              <a:rPr lang="en-GB" sz="1500" dirty="0">
                <a:solidFill>
                  <a:srgbClr val="002060"/>
                </a:solidFill>
                <a:latin typeface="GT Walsheim Medium"/>
              </a:rPr>
              <a:t>– Corporate finance </a:t>
            </a:r>
            <a:endParaRPr lang="en-GB" sz="1500" dirty="0">
              <a:solidFill>
                <a:srgbClr val="002C58"/>
              </a:solidFill>
              <a:latin typeface="GT Walsheim Medium"/>
            </a:endParaRPr>
          </a:p>
          <a:p>
            <a:pPr marL="228600" indent="0">
              <a:lnSpc>
                <a:spcPct val="100000"/>
              </a:lnSpc>
              <a:spcBef>
                <a:spcPts val="0"/>
              </a:spcBef>
            </a:pPr>
            <a:r>
              <a:rPr lang="en-GB" sz="1500" b="1" dirty="0">
                <a:solidFill>
                  <a:srgbClr val="002060"/>
                </a:solidFill>
                <a:latin typeface="GT Walsheim Medium"/>
              </a:rPr>
              <a:t>FZ</a:t>
            </a:r>
            <a:r>
              <a:rPr lang="en-GB" sz="1500" dirty="0">
                <a:solidFill>
                  <a:srgbClr val="002060"/>
                </a:solidFill>
                <a:latin typeface="GT Walsheim Medium"/>
              </a:rPr>
              <a:t>- Philosophy</a:t>
            </a:r>
            <a:endParaRPr lang="en-GB" sz="1500" dirty="0">
              <a:latin typeface="GT Walsheim Medium"/>
            </a:endParaRPr>
          </a:p>
          <a:p>
            <a:pPr marL="228600" indent="0">
              <a:lnSpc>
                <a:spcPct val="100000"/>
              </a:lnSpc>
              <a:spcBef>
                <a:spcPts val="0"/>
              </a:spcBef>
            </a:pPr>
            <a:r>
              <a:rPr lang="en-GB" sz="1500" b="1" dirty="0">
                <a:solidFill>
                  <a:srgbClr val="002060"/>
                </a:solidFill>
                <a:latin typeface="GT Walsheim Medium"/>
              </a:rPr>
              <a:t>G</a:t>
            </a:r>
            <a:r>
              <a:rPr lang="en-GB" sz="1500" dirty="0">
                <a:solidFill>
                  <a:srgbClr val="002060"/>
                </a:solidFill>
                <a:latin typeface="GT Walsheim Medium"/>
              </a:rPr>
              <a:t>- Geography</a:t>
            </a:r>
          </a:p>
          <a:p>
            <a:pPr marL="228600" indent="0">
              <a:lnSpc>
                <a:spcPct val="100000"/>
              </a:lnSpc>
              <a:spcBef>
                <a:spcPts val="0"/>
              </a:spcBef>
            </a:pPr>
            <a:r>
              <a:rPr lang="en-GB" sz="1500" b="1" dirty="0" err="1">
                <a:solidFill>
                  <a:srgbClr val="002060"/>
                </a:solidFill>
                <a:latin typeface="GT Walsheim Medium"/>
              </a:rPr>
              <a:t>Gl</a:t>
            </a:r>
            <a:r>
              <a:rPr lang="en-GB" sz="1500" dirty="0">
                <a:solidFill>
                  <a:srgbClr val="002060"/>
                </a:solidFill>
                <a:latin typeface="GT Walsheim Medium"/>
              </a:rPr>
              <a:t> – Globalization</a:t>
            </a:r>
          </a:p>
          <a:p>
            <a:pPr marL="228600" indent="0">
              <a:lnSpc>
                <a:spcPct val="100000"/>
              </a:lnSpc>
              <a:spcBef>
                <a:spcPts val="0"/>
              </a:spcBef>
            </a:pPr>
            <a:r>
              <a:rPr lang="en-GB" sz="1500" b="1" dirty="0">
                <a:solidFill>
                  <a:srgbClr val="002060"/>
                </a:solidFill>
                <a:latin typeface="GT Walsheim Medium"/>
              </a:rPr>
              <a:t>H - </a:t>
            </a:r>
            <a:r>
              <a:rPr lang="en-GB" sz="1500" dirty="0">
                <a:solidFill>
                  <a:srgbClr val="002060"/>
                </a:solidFill>
                <a:latin typeface="GT Walsheim Medium"/>
              </a:rPr>
              <a:t>History</a:t>
            </a:r>
          </a:p>
          <a:p>
            <a:pPr marL="228600" indent="0">
              <a:lnSpc>
                <a:spcPct val="100000"/>
              </a:lnSpc>
              <a:spcBef>
                <a:spcPts val="0"/>
              </a:spcBef>
            </a:pPr>
            <a:r>
              <a:rPr lang="en-GB" sz="1500" b="1" dirty="0">
                <a:solidFill>
                  <a:srgbClr val="002060"/>
                </a:solidFill>
                <a:latin typeface="GT Walsheim Medium"/>
              </a:rPr>
              <a:t>HZ</a:t>
            </a:r>
            <a:r>
              <a:rPr lang="en-GB" sz="1500" dirty="0">
                <a:solidFill>
                  <a:srgbClr val="002060"/>
                </a:solidFill>
                <a:latin typeface="GT Walsheim Medium"/>
              </a:rPr>
              <a:t>- International trade</a:t>
            </a:r>
            <a:endParaRPr lang="en-GB" sz="1500" dirty="0">
              <a:latin typeface="GT Walsheim Medium"/>
            </a:endParaRPr>
          </a:p>
          <a:p>
            <a:pPr marL="228600" indent="0">
              <a:lnSpc>
                <a:spcPct val="100000"/>
              </a:lnSpc>
              <a:spcBef>
                <a:spcPts val="0"/>
              </a:spcBef>
            </a:pPr>
            <a:r>
              <a:rPr lang="en-GB" sz="1500" b="1" dirty="0">
                <a:solidFill>
                  <a:srgbClr val="002060"/>
                </a:solidFill>
                <a:latin typeface="GT Walsheim Medium"/>
              </a:rPr>
              <a:t>I </a:t>
            </a:r>
            <a:r>
              <a:rPr lang="en-GB" sz="1500" dirty="0">
                <a:solidFill>
                  <a:srgbClr val="002060"/>
                </a:solidFill>
                <a:latin typeface="GT Walsheim Medium"/>
              </a:rPr>
              <a:t>– Investments</a:t>
            </a:r>
            <a:endParaRPr lang="en-GB" sz="1500" dirty="0">
              <a:latin typeface="GT Walsheim Medium"/>
            </a:endParaRPr>
          </a:p>
          <a:p>
            <a:pPr marL="228600" indent="0">
              <a:lnSpc>
                <a:spcPct val="100000"/>
              </a:lnSpc>
              <a:spcBef>
                <a:spcPts val="0"/>
              </a:spcBef>
            </a:pPr>
            <a:r>
              <a:rPr lang="en-GB" sz="1500" b="1" dirty="0">
                <a:solidFill>
                  <a:srgbClr val="002060"/>
                </a:solidFill>
                <a:latin typeface="GT Walsheim Medium"/>
              </a:rPr>
              <a:t>IŻ </a:t>
            </a:r>
            <a:r>
              <a:rPr lang="en-GB" sz="1500" dirty="0">
                <a:solidFill>
                  <a:srgbClr val="002060"/>
                </a:solidFill>
                <a:latin typeface="GT Walsheim Medium"/>
              </a:rPr>
              <a:t>– Engineering sciences</a:t>
            </a:r>
            <a:endParaRPr lang="en-GB" sz="1500" dirty="0">
              <a:solidFill>
                <a:srgbClr val="002C58"/>
              </a:solidFill>
              <a:latin typeface="GT Walsheim Medium"/>
            </a:endParaRPr>
          </a:p>
          <a:p>
            <a:pPr marL="228600" indent="0">
              <a:lnSpc>
                <a:spcPct val="100000"/>
              </a:lnSpc>
              <a:spcBef>
                <a:spcPts val="0"/>
              </a:spcBef>
            </a:pPr>
            <a:r>
              <a:rPr lang="en-GB" sz="1500" b="1" dirty="0">
                <a:solidFill>
                  <a:srgbClr val="002060"/>
                </a:solidFill>
                <a:latin typeface="GT Walsheim Medium"/>
              </a:rPr>
              <a:t>IF</a:t>
            </a:r>
            <a:r>
              <a:rPr lang="en-GB" sz="1500" dirty="0">
                <a:solidFill>
                  <a:srgbClr val="002060"/>
                </a:solidFill>
                <a:latin typeface="GT Walsheim Medium"/>
              </a:rPr>
              <a:t> – Informatics</a:t>
            </a:r>
            <a:endParaRPr lang="en-GB" sz="1500" dirty="0">
              <a:latin typeface="GT Walsheim Medium"/>
            </a:endParaRPr>
          </a:p>
          <a:p>
            <a:pPr marL="228600" indent="0">
              <a:lnSpc>
                <a:spcPct val="100000"/>
              </a:lnSpc>
              <a:spcBef>
                <a:spcPts val="0"/>
              </a:spcBef>
            </a:pPr>
            <a:r>
              <a:rPr lang="en-GB" sz="1500" b="1" dirty="0">
                <a:solidFill>
                  <a:srgbClr val="002060"/>
                </a:solidFill>
                <a:latin typeface="GT Walsheim Medium"/>
              </a:rPr>
              <a:t>J </a:t>
            </a:r>
            <a:r>
              <a:rPr lang="en-GB" sz="1500" dirty="0">
                <a:solidFill>
                  <a:srgbClr val="002060"/>
                </a:solidFill>
                <a:latin typeface="GT Walsheim Medium"/>
              </a:rPr>
              <a:t>– Foreign languages </a:t>
            </a:r>
            <a:endParaRPr lang="en-GB" sz="1500" dirty="0">
              <a:latin typeface="GT Walsheim Medium"/>
            </a:endParaRPr>
          </a:p>
          <a:p>
            <a:pPr marL="228600" indent="0">
              <a:lnSpc>
                <a:spcPct val="100000"/>
              </a:lnSpc>
              <a:spcBef>
                <a:spcPts val="0"/>
              </a:spcBef>
            </a:pPr>
            <a:r>
              <a:rPr lang="en-GB" sz="1500" b="1" dirty="0">
                <a:solidFill>
                  <a:srgbClr val="002060"/>
                </a:solidFill>
                <a:latin typeface="GT Walsheim Medium"/>
              </a:rPr>
              <a:t>L</a:t>
            </a:r>
            <a:r>
              <a:rPr lang="en-GB" sz="1500" dirty="0">
                <a:solidFill>
                  <a:srgbClr val="002060"/>
                </a:solidFill>
                <a:latin typeface="GT Walsheim Medium"/>
              </a:rPr>
              <a:t> – Logistics</a:t>
            </a:r>
            <a:endParaRPr lang="en-GB" sz="1500" dirty="0">
              <a:latin typeface="GT Walsheim Medium"/>
            </a:endParaRPr>
          </a:p>
          <a:p>
            <a:pPr marL="228600" indent="0">
              <a:lnSpc>
                <a:spcPct val="100000"/>
              </a:lnSpc>
              <a:spcBef>
                <a:spcPts val="0"/>
              </a:spcBef>
            </a:pPr>
            <a:r>
              <a:rPr lang="en-GB" sz="1500" b="1" dirty="0">
                <a:solidFill>
                  <a:srgbClr val="002060"/>
                </a:solidFill>
                <a:latin typeface="GT Walsheim Medium"/>
              </a:rPr>
              <a:t>M</a:t>
            </a:r>
            <a:r>
              <a:rPr lang="en-GB" sz="1500" dirty="0">
                <a:solidFill>
                  <a:srgbClr val="002060"/>
                </a:solidFill>
                <a:latin typeface="GT Walsheim Medium"/>
              </a:rPr>
              <a:t> – Mathematical sciences</a:t>
            </a:r>
            <a:endParaRPr lang="en-GB" sz="1500" dirty="0">
              <a:latin typeface="GT Walsheim Medium"/>
            </a:endParaRPr>
          </a:p>
          <a:p>
            <a:pPr>
              <a:lnSpc>
                <a:spcPct val="100000"/>
              </a:lnSpc>
              <a:spcBef>
                <a:spcPts val="300"/>
              </a:spcBef>
            </a:pPr>
            <a:endParaRPr lang="pl-PL" dirty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  <a:spcBef>
                <a:spcPts val="300"/>
              </a:spcBef>
            </a:pPr>
            <a:endParaRPr lang="pl-PL" dirty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  <a:spcBef>
                <a:spcPts val="300"/>
              </a:spcBef>
            </a:pPr>
            <a:endParaRPr lang="pl-PL" dirty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  <a:spcBef>
                <a:spcPts val="300"/>
              </a:spcBef>
            </a:pPr>
            <a:endParaRPr lang="pl-PL" dirty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</a:pPr>
            <a:endParaRPr lang="pl-PL" dirty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</a:pPr>
            <a:endParaRPr lang="pl-PL" dirty="0">
              <a:solidFill>
                <a:srgbClr val="002060"/>
              </a:solidFill>
            </a:endParaRPr>
          </a:p>
          <a:p>
            <a:endParaRPr lang="pl-PL" dirty="0">
              <a:solidFill>
                <a:srgbClr val="002060"/>
              </a:solidFill>
            </a:endParaRPr>
          </a:p>
          <a:p>
            <a:endParaRPr lang="pl-PL" dirty="0">
              <a:solidFill>
                <a:srgbClr val="002060"/>
              </a:solidFill>
            </a:endParaRP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A4C4955-5A92-44CA-8D88-083522A686FD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5343864" y="1428057"/>
            <a:ext cx="3306729" cy="4621620"/>
          </a:xfrm>
        </p:spPr>
        <p:txBody>
          <a:bodyPr/>
          <a:lstStyle/>
          <a:p>
            <a:pPr marL="228600">
              <a:lnSpc>
                <a:spcPct val="100000"/>
              </a:lnSpc>
              <a:spcBef>
                <a:spcPts val="0"/>
              </a:spcBef>
            </a:pPr>
            <a:r>
              <a:rPr lang="en-GB" sz="1500" b="1" dirty="0">
                <a:solidFill>
                  <a:srgbClr val="002060"/>
                </a:solidFill>
                <a:latin typeface="GT Walsheim Medium"/>
              </a:rPr>
              <a:t>MR</a:t>
            </a:r>
            <a:r>
              <a:rPr lang="en-GB" sz="1500" dirty="0">
                <a:solidFill>
                  <a:srgbClr val="002060"/>
                </a:solidFill>
                <a:latin typeface="GT Walsheim Medium"/>
              </a:rPr>
              <a:t> – Marketing</a:t>
            </a:r>
            <a:endParaRPr lang="en-GB" sz="1500" dirty="0">
              <a:latin typeface="GT Walsheim Medium"/>
            </a:endParaRPr>
          </a:p>
          <a:p>
            <a:pPr marL="228600">
              <a:lnSpc>
                <a:spcPct val="100000"/>
              </a:lnSpc>
              <a:spcBef>
                <a:spcPts val="0"/>
              </a:spcBef>
            </a:pPr>
            <a:r>
              <a:rPr lang="en-GB" sz="1500" b="1" dirty="0">
                <a:solidFill>
                  <a:srgbClr val="002060"/>
                </a:solidFill>
                <a:latin typeface="GT Walsheim Medium"/>
              </a:rPr>
              <a:t>N</a:t>
            </a:r>
            <a:r>
              <a:rPr lang="en-GB" sz="1500" dirty="0">
                <a:solidFill>
                  <a:srgbClr val="002060"/>
                </a:solidFill>
                <a:latin typeface="GT Walsheim Medium"/>
              </a:rPr>
              <a:t> – Negotiations</a:t>
            </a:r>
          </a:p>
          <a:p>
            <a:pPr marL="228600">
              <a:lnSpc>
                <a:spcPct val="100000"/>
              </a:lnSpc>
              <a:spcBef>
                <a:spcPts val="0"/>
              </a:spcBef>
            </a:pPr>
            <a:r>
              <a:rPr lang="en-GB" sz="1500" b="1" dirty="0">
                <a:solidFill>
                  <a:srgbClr val="002060"/>
                </a:solidFill>
                <a:latin typeface="GT Walsheim Medium"/>
              </a:rPr>
              <a:t>PE</a:t>
            </a:r>
            <a:r>
              <a:rPr lang="en-GB" sz="1500" dirty="0">
                <a:solidFill>
                  <a:srgbClr val="002060"/>
                </a:solidFill>
                <a:latin typeface="GT Walsheim Medium"/>
              </a:rPr>
              <a:t> – Pedagogy</a:t>
            </a:r>
          </a:p>
          <a:p>
            <a:pPr marL="228600">
              <a:lnSpc>
                <a:spcPct val="100000"/>
              </a:lnSpc>
              <a:spcBef>
                <a:spcPts val="0"/>
              </a:spcBef>
            </a:pPr>
            <a:r>
              <a:rPr lang="en-GB" sz="1500" b="1" dirty="0">
                <a:solidFill>
                  <a:srgbClr val="002060"/>
                </a:solidFill>
                <a:latin typeface="GT Walsheim Medium"/>
              </a:rPr>
              <a:t>PL</a:t>
            </a:r>
            <a:r>
              <a:rPr lang="en-GB" sz="1500" dirty="0">
                <a:solidFill>
                  <a:srgbClr val="002060"/>
                </a:solidFill>
                <a:latin typeface="GT Walsheim Medium"/>
              </a:rPr>
              <a:t>- Politics</a:t>
            </a:r>
          </a:p>
          <a:p>
            <a:pPr marL="228600">
              <a:lnSpc>
                <a:spcPct val="100000"/>
              </a:lnSpc>
              <a:spcBef>
                <a:spcPts val="0"/>
              </a:spcBef>
            </a:pPr>
            <a:r>
              <a:rPr lang="en-GB" sz="1500" b="1" dirty="0">
                <a:solidFill>
                  <a:srgbClr val="002060"/>
                </a:solidFill>
                <a:latin typeface="GT Walsheim Medium"/>
              </a:rPr>
              <a:t>PLG</a:t>
            </a:r>
            <a:r>
              <a:rPr lang="en-GB" sz="1500" dirty="0">
                <a:solidFill>
                  <a:srgbClr val="002060"/>
                </a:solidFill>
                <a:latin typeface="GT Walsheim Medium"/>
              </a:rPr>
              <a:t>- Economic policy</a:t>
            </a:r>
          </a:p>
          <a:p>
            <a:pPr marL="228600">
              <a:lnSpc>
                <a:spcPct val="100000"/>
              </a:lnSpc>
              <a:spcBef>
                <a:spcPts val="0"/>
              </a:spcBef>
            </a:pPr>
            <a:r>
              <a:rPr lang="en-GB" sz="1500" b="1" dirty="0">
                <a:solidFill>
                  <a:srgbClr val="002060"/>
                </a:solidFill>
                <a:latin typeface="GT Walsheim Medium"/>
              </a:rPr>
              <a:t>PLP</a:t>
            </a:r>
            <a:r>
              <a:rPr lang="en-GB" sz="1500" dirty="0">
                <a:solidFill>
                  <a:srgbClr val="002060"/>
                </a:solidFill>
                <a:latin typeface="GT Walsheim Medium"/>
              </a:rPr>
              <a:t>- Monetary policy</a:t>
            </a:r>
            <a:endParaRPr lang="en-GB" sz="1500" dirty="0">
              <a:latin typeface="GT Walsheim Medium"/>
            </a:endParaRPr>
          </a:p>
          <a:p>
            <a:pPr marL="228600">
              <a:lnSpc>
                <a:spcPct val="100000"/>
              </a:lnSpc>
              <a:spcBef>
                <a:spcPts val="0"/>
              </a:spcBef>
            </a:pPr>
            <a:r>
              <a:rPr lang="en-GB" sz="1500" b="1" dirty="0">
                <a:solidFill>
                  <a:srgbClr val="002060"/>
                </a:solidFill>
                <a:latin typeface="GT Walsheim Medium"/>
              </a:rPr>
              <a:t>PM</a:t>
            </a:r>
            <a:r>
              <a:rPr lang="en-GB" sz="1500" dirty="0">
                <a:solidFill>
                  <a:srgbClr val="002060"/>
                </a:solidFill>
                <a:latin typeface="GT Walsheim Medium"/>
              </a:rPr>
              <a:t>- International law</a:t>
            </a:r>
          </a:p>
          <a:p>
            <a:pPr marL="228600">
              <a:lnSpc>
                <a:spcPct val="100000"/>
              </a:lnSpc>
              <a:spcBef>
                <a:spcPts val="0"/>
              </a:spcBef>
            </a:pPr>
            <a:r>
              <a:rPr lang="en-GB" sz="1500" b="1" dirty="0">
                <a:solidFill>
                  <a:srgbClr val="002060"/>
                </a:solidFill>
                <a:latin typeface="GT Walsheim Medium"/>
              </a:rPr>
              <a:t>PR</a:t>
            </a:r>
            <a:r>
              <a:rPr lang="en-GB" sz="1500" dirty="0">
                <a:solidFill>
                  <a:srgbClr val="002060"/>
                </a:solidFill>
                <a:latin typeface="GT Walsheim Medium"/>
              </a:rPr>
              <a:t> – Law</a:t>
            </a:r>
          </a:p>
          <a:p>
            <a:pPr marL="228600">
              <a:lnSpc>
                <a:spcPct val="100000"/>
              </a:lnSpc>
              <a:spcBef>
                <a:spcPts val="0"/>
              </a:spcBef>
            </a:pPr>
            <a:r>
              <a:rPr lang="en-GB" sz="1500" b="1" dirty="0">
                <a:solidFill>
                  <a:srgbClr val="002060"/>
                </a:solidFill>
                <a:latin typeface="GT Walsheim Medium"/>
              </a:rPr>
              <a:t>PS</a:t>
            </a:r>
            <a:r>
              <a:rPr lang="en-GB" sz="1500" dirty="0">
                <a:solidFill>
                  <a:srgbClr val="002060"/>
                </a:solidFill>
                <a:latin typeface="GT Walsheim Medium"/>
              </a:rPr>
              <a:t> – Psychology</a:t>
            </a:r>
          </a:p>
          <a:p>
            <a:pPr marL="228600">
              <a:lnSpc>
                <a:spcPct val="100000"/>
              </a:lnSpc>
              <a:spcBef>
                <a:spcPts val="0"/>
              </a:spcBef>
            </a:pPr>
            <a:r>
              <a:rPr lang="en-GB" sz="1500" b="1" dirty="0">
                <a:solidFill>
                  <a:srgbClr val="002060"/>
                </a:solidFill>
                <a:latin typeface="GT Walsheim Medium"/>
              </a:rPr>
              <a:t>R </a:t>
            </a:r>
            <a:r>
              <a:rPr lang="en-GB" sz="1500" dirty="0">
                <a:solidFill>
                  <a:srgbClr val="002060"/>
                </a:solidFill>
                <a:latin typeface="GT Walsheim Medium"/>
              </a:rPr>
              <a:t>– Accounting</a:t>
            </a:r>
          </a:p>
          <a:p>
            <a:pPr marL="228600">
              <a:lnSpc>
                <a:spcPct val="100000"/>
              </a:lnSpc>
              <a:spcBef>
                <a:spcPts val="0"/>
              </a:spcBef>
            </a:pPr>
            <a:r>
              <a:rPr lang="en-GB" sz="1500" b="1" dirty="0">
                <a:solidFill>
                  <a:srgbClr val="002060"/>
                </a:solidFill>
                <a:latin typeface="GT Walsheim Medium"/>
              </a:rPr>
              <a:t>RZ</a:t>
            </a:r>
            <a:r>
              <a:rPr lang="en-GB" sz="1500" dirty="0">
                <a:solidFill>
                  <a:srgbClr val="002060"/>
                </a:solidFill>
                <a:latin typeface="GT Walsheim Medium"/>
              </a:rPr>
              <a:t>- Management Accounting</a:t>
            </a:r>
          </a:p>
          <a:p>
            <a:pPr marL="228600">
              <a:lnSpc>
                <a:spcPct val="100000"/>
              </a:lnSpc>
              <a:spcBef>
                <a:spcPts val="0"/>
              </a:spcBef>
            </a:pPr>
            <a:r>
              <a:rPr lang="en-GB" sz="1500" b="1" dirty="0">
                <a:solidFill>
                  <a:srgbClr val="002060"/>
                </a:solidFill>
                <a:latin typeface="GT Walsheim Medium"/>
              </a:rPr>
              <a:t>RF</a:t>
            </a:r>
            <a:r>
              <a:rPr lang="en-GB" sz="1500" dirty="0">
                <a:solidFill>
                  <a:srgbClr val="002060"/>
                </a:solidFill>
                <a:latin typeface="GT Walsheim Medium"/>
              </a:rPr>
              <a:t>- Financial Markets</a:t>
            </a:r>
          </a:p>
          <a:p>
            <a:pPr marL="228600">
              <a:lnSpc>
                <a:spcPct val="100000"/>
              </a:lnSpc>
              <a:spcBef>
                <a:spcPts val="0"/>
              </a:spcBef>
            </a:pPr>
            <a:r>
              <a:rPr lang="en-GB" sz="1500" b="1" dirty="0">
                <a:solidFill>
                  <a:srgbClr val="002060"/>
                </a:solidFill>
                <a:latin typeface="GT Walsheim Medium"/>
              </a:rPr>
              <a:t>S</a:t>
            </a:r>
            <a:r>
              <a:rPr lang="en-GB" sz="1500" dirty="0">
                <a:solidFill>
                  <a:srgbClr val="002060"/>
                </a:solidFill>
                <a:latin typeface="GT Walsheim Medium"/>
              </a:rPr>
              <a:t>- </a:t>
            </a:r>
            <a:r>
              <a:rPr lang="en-GB" sz="1500" dirty="0" err="1">
                <a:solidFill>
                  <a:srgbClr val="002060"/>
                </a:solidFill>
                <a:latin typeface="GT Walsheim Medium"/>
              </a:rPr>
              <a:t>Statictics</a:t>
            </a:r>
            <a:endParaRPr lang="en-GB" sz="1500" dirty="0">
              <a:solidFill>
                <a:srgbClr val="002060"/>
              </a:solidFill>
              <a:latin typeface="GT Walsheim Medium"/>
            </a:endParaRPr>
          </a:p>
          <a:p>
            <a:pPr marL="228600">
              <a:lnSpc>
                <a:spcPct val="100000"/>
              </a:lnSpc>
              <a:spcBef>
                <a:spcPts val="0"/>
              </a:spcBef>
            </a:pPr>
            <a:r>
              <a:rPr lang="en-GB" sz="1500" b="1" dirty="0">
                <a:solidFill>
                  <a:srgbClr val="002060"/>
                </a:solidFill>
                <a:latin typeface="GT Walsheim Medium"/>
              </a:rPr>
              <a:t>SC</a:t>
            </a:r>
            <a:r>
              <a:rPr lang="en-GB" sz="1500" dirty="0">
                <a:solidFill>
                  <a:srgbClr val="002060"/>
                </a:solidFill>
                <a:latin typeface="GT Walsheim Medium"/>
              </a:rPr>
              <a:t>- Sociology</a:t>
            </a:r>
            <a:endParaRPr lang="en-GB" sz="1500" dirty="0">
              <a:latin typeface="GT Walsheim Medium"/>
            </a:endParaRPr>
          </a:p>
          <a:p>
            <a:pPr marL="228600">
              <a:lnSpc>
                <a:spcPct val="100000"/>
              </a:lnSpc>
              <a:spcBef>
                <a:spcPts val="0"/>
              </a:spcBef>
            </a:pPr>
            <a:r>
              <a:rPr lang="en-GB" sz="1500" b="1" dirty="0">
                <a:solidFill>
                  <a:srgbClr val="002060"/>
                </a:solidFill>
                <a:latin typeface="GT Walsheim Medium"/>
              </a:rPr>
              <a:t>SZ</a:t>
            </a:r>
            <a:r>
              <a:rPr lang="en-GB" sz="1500" dirty="0">
                <a:solidFill>
                  <a:srgbClr val="002060"/>
                </a:solidFill>
                <a:latin typeface="GT Walsheim Medium"/>
              </a:rPr>
              <a:t>- Art</a:t>
            </a:r>
            <a:endParaRPr lang="en-GB" sz="1500" dirty="0">
              <a:latin typeface="GT Walsheim Medium"/>
            </a:endParaRPr>
          </a:p>
          <a:p>
            <a:pPr marL="228600">
              <a:lnSpc>
                <a:spcPct val="100000"/>
              </a:lnSpc>
              <a:spcBef>
                <a:spcPts val="0"/>
              </a:spcBef>
            </a:pPr>
            <a:r>
              <a:rPr lang="en-GB" sz="1500" b="1" dirty="0">
                <a:solidFill>
                  <a:srgbClr val="002060"/>
                </a:solidFill>
                <a:latin typeface="GT Walsheim Medium"/>
              </a:rPr>
              <a:t>T</a:t>
            </a:r>
            <a:r>
              <a:rPr lang="en-GB" sz="1500" dirty="0">
                <a:solidFill>
                  <a:srgbClr val="002060"/>
                </a:solidFill>
                <a:latin typeface="GT Walsheim Medium"/>
              </a:rPr>
              <a:t>– Tourism</a:t>
            </a:r>
          </a:p>
          <a:p>
            <a:pPr marL="228600">
              <a:lnSpc>
                <a:spcPct val="100000"/>
              </a:lnSpc>
              <a:spcBef>
                <a:spcPts val="0"/>
              </a:spcBef>
            </a:pPr>
            <a:r>
              <a:rPr lang="en-GB" sz="1500" b="1" dirty="0">
                <a:solidFill>
                  <a:srgbClr val="002060"/>
                </a:solidFill>
                <a:latin typeface="GT Walsheim Medium"/>
              </a:rPr>
              <a:t>U</a:t>
            </a:r>
            <a:r>
              <a:rPr lang="en-GB" sz="1500" dirty="0">
                <a:solidFill>
                  <a:srgbClr val="002060"/>
                </a:solidFill>
                <a:latin typeface="GT Walsheim Medium"/>
              </a:rPr>
              <a:t>- Insurance</a:t>
            </a:r>
          </a:p>
          <a:p>
            <a:pPr marL="228600">
              <a:lnSpc>
                <a:spcPct val="100000"/>
              </a:lnSpc>
              <a:spcBef>
                <a:spcPts val="0"/>
              </a:spcBef>
            </a:pPr>
            <a:r>
              <a:rPr lang="en-GB" sz="1500" b="1" dirty="0">
                <a:solidFill>
                  <a:srgbClr val="002060"/>
                </a:solidFill>
                <a:latin typeface="GT Walsheim Medium"/>
              </a:rPr>
              <a:t>UE</a:t>
            </a:r>
            <a:r>
              <a:rPr lang="en-GB" sz="1500" dirty="0">
                <a:solidFill>
                  <a:srgbClr val="002060"/>
                </a:solidFill>
                <a:latin typeface="GT Walsheim Medium"/>
              </a:rPr>
              <a:t> – European Union</a:t>
            </a:r>
          </a:p>
          <a:p>
            <a:pPr marL="228600">
              <a:lnSpc>
                <a:spcPct val="100000"/>
              </a:lnSpc>
              <a:spcBef>
                <a:spcPts val="0"/>
              </a:spcBef>
            </a:pPr>
            <a:r>
              <a:rPr lang="en-GB" sz="1500" b="1" dirty="0">
                <a:solidFill>
                  <a:srgbClr val="002060"/>
                </a:solidFill>
                <a:latin typeface="GT Walsheim Medium"/>
              </a:rPr>
              <a:t>Z</a:t>
            </a:r>
            <a:r>
              <a:rPr lang="en-GB" sz="1500" dirty="0">
                <a:solidFill>
                  <a:srgbClr val="002060"/>
                </a:solidFill>
                <a:latin typeface="GT Walsheim Medium"/>
              </a:rPr>
              <a:t> – Management</a:t>
            </a:r>
          </a:p>
          <a:p>
            <a:pPr marL="228600">
              <a:lnSpc>
                <a:spcPct val="100000"/>
              </a:lnSpc>
              <a:spcBef>
                <a:spcPts val="0"/>
              </a:spcBef>
            </a:pPr>
            <a:r>
              <a:rPr lang="en-GB" sz="1500" b="1" dirty="0">
                <a:solidFill>
                  <a:srgbClr val="002060"/>
                </a:solidFill>
                <a:latin typeface="GT Walsheim Medium"/>
              </a:rPr>
              <a:t>ZC</a:t>
            </a:r>
            <a:r>
              <a:rPr lang="en-GB" sz="1500" dirty="0">
                <a:solidFill>
                  <a:srgbClr val="002060"/>
                </a:solidFill>
                <a:latin typeface="GT Walsheim Medium"/>
              </a:rPr>
              <a:t> – Human health</a:t>
            </a:r>
            <a:endParaRPr lang="en-GB" sz="1500" dirty="0">
              <a:latin typeface="GT Walsheim Medium"/>
            </a:endParaRPr>
          </a:p>
          <a:p>
            <a:endParaRPr lang="pl-PL" dirty="0">
              <a:solidFill>
                <a:srgbClr val="002060"/>
              </a:solidFill>
            </a:endParaRPr>
          </a:p>
          <a:p>
            <a:endParaRPr lang="pl-PL" dirty="0">
              <a:solidFill>
                <a:srgbClr val="002060"/>
              </a:solidFill>
            </a:endParaRPr>
          </a:p>
          <a:p>
            <a:endParaRPr lang="pl-PL" dirty="0">
              <a:solidFill>
                <a:srgbClr val="002060"/>
              </a:solidFill>
            </a:endParaRPr>
          </a:p>
          <a:p>
            <a:endParaRPr lang="pl-PL" dirty="0">
              <a:solidFill>
                <a:srgbClr val="002060"/>
              </a:solidFill>
            </a:endParaRPr>
          </a:p>
          <a:p>
            <a:endParaRPr lang="pl-PL" dirty="0">
              <a:solidFill>
                <a:srgbClr val="002060"/>
              </a:solidFill>
            </a:endParaRPr>
          </a:p>
          <a:p>
            <a:endParaRPr lang="pl-PL" dirty="0">
              <a:solidFill>
                <a:srgbClr val="002060"/>
              </a:solidFill>
            </a:endParaRPr>
          </a:p>
        </p:txBody>
      </p:sp>
      <p:sp>
        <p:nvSpPr>
          <p:cNvPr id="4" name="Tytuł 3">
            <a:extLst>
              <a:ext uri="{FF2B5EF4-FFF2-40B4-BE49-F238E27FC236}">
                <a16:creationId xmlns:a16="http://schemas.microsoft.com/office/drawing/2014/main" id="{B6D68C89-3F25-48EA-B173-A0A794B39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657" y="615527"/>
            <a:ext cx="9650413" cy="443198"/>
          </a:xfrm>
        </p:spPr>
        <p:txBody>
          <a:bodyPr/>
          <a:lstStyle/>
          <a:p>
            <a:r>
              <a:rPr lang="pl-PL" sz="2800" dirty="0">
                <a:latin typeface="GT Walsheim Medium"/>
              </a:rPr>
              <a:t>Reading </a:t>
            </a:r>
            <a:r>
              <a:rPr lang="pl-PL" sz="2800" dirty="0" err="1">
                <a:latin typeface="GT Walsheim Medium"/>
              </a:rPr>
              <a:t>room</a:t>
            </a:r>
            <a:endParaRPr lang="pl-PL" sz="2800" dirty="0"/>
          </a:p>
        </p:txBody>
      </p:sp>
      <p:sp>
        <p:nvSpPr>
          <p:cNvPr id="6" name="Symbol zastępczy tekstu 5">
            <a:extLst>
              <a:ext uri="{FF2B5EF4-FFF2-40B4-BE49-F238E27FC236}">
                <a16:creationId xmlns:a16="http://schemas.microsoft.com/office/drawing/2014/main" id="{A9B37465-13D9-4F00-926F-323FB8357D26}"/>
              </a:ext>
            </a:extLst>
          </p:cNvPr>
          <p:cNvSpPr>
            <a:spLocks noGrp="1"/>
          </p:cNvSpPr>
          <p:nvPr>
            <p:ph type="body" idx="4"/>
          </p:nvPr>
        </p:nvSpPr>
        <p:spPr>
          <a:xfrm>
            <a:off x="720369" y="6001669"/>
            <a:ext cx="8729345" cy="1155823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</a:pPr>
            <a:r>
              <a:rPr lang="pl-PL" b="1" i="0" dirty="0">
                <a:solidFill>
                  <a:srgbClr val="002060"/>
                </a:solidFill>
                <a:latin typeface="GT Walsheim Medium"/>
              </a:rPr>
              <a:t>Open </a:t>
            </a:r>
            <a:r>
              <a:rPr lang="pl-PL" b="1" i="0" dirty="0" err="1">
                <a:solidFill>
                  <a:srgbClr val="002060"/>
                </a:solidFill>
                <a:latin typeface="GT Walsheim Medium"/>
              </a:rPr>
              <a:t>access</a:t>
            </a:r>
            <a:r>
              <a:rPr lang="pl-PL" b="1" i="0" dirty="0">
                <a:solidFill>
                  <a:srgbClr val="002060"/>
                </a:solidFill>
                <a:latin typeface="GT Walsheim Medium"/>
              </a:rPr>
              <a:t> </a:t>
            </a:r>
            <a:r>
              <a:rPr lang="pl-PL" i="0" dirty="0">
                <a:solidFill>
                  <a:srgbClr val="002060"/>
                </a:solidFill>
                <a:latin typeface="GT Walsheim Medium"/>
              </a:rPr>
              <a:t>- </a:t>
            </a:r>
            <a:r>
              <a:rPr lang="en-US" i="0" dirty="0">
                <a:solidFill>
                  <a:srgbClr val="002060"/>
                </a:solidFill>
                <a:latin typeface="GT Walsheim Medium"/>
              </a:rPr>
              <a:t>you can read each of our books without any restrictions</a:t>
            </a:r>
            <a:endParaRPr lang="en-US" i="0" dirty="0">
              <a:latin typeface="GT Walsheim Medium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</a:pPr>
            <a:r>
              <a:rPr lang="pl-PL" i="0" dirty="0">
                <a:solidFill>
                  <a:srgbClr val="00B0F0"/>
                </a:solidFill>
                <a:latin typeface="GT Walsheim Medium"/>
              </a:rPr>
              <a:t>           →  </a:t>
            </a:r>
            <a:r>
              <a:rPr lang="pl-PL" i="0" dirty="0" err="1">
                <a:solidFill>
                  <a:srgbClr val="002060"/>
                </a:solidFill>
                <a:latin typeface="GT Walsheim Medium"/>
              </a:rPr>
              <a:t>items</a:t>
            </a:r>
            <a:r>
              <a:rPr lang="pl-PL" i="0" dirty="0">
                <a:solidFill>
                  <a:srgbClr val="002060"/>
                </a:solidFill>
                <a:latin typeface="GT Walsheim Medium"/>
              </a:rPr>
              <a:t> with a </a:t>
            </a:r>
            <a:r>
              <a:rPr lang="pl-PL" b="1" i="0" dirty="0" err="1">
                <a:solidFill>
                  <a:srgbClr val="002060"/>
                </a:solidFill>
                <a:latin typeface="GT Walsheim Medium"/>
              </a:rPr>
              <a:t>yellow</a:t>
            </a:r>
            <a:r>
              <a:rPr lang="pl-PL" i="0" dirty="0">
                <a:solidFill>
                  <a:srgbClr val="002060"/>
                </a:solidFill>
                <a:latin typeface="GT Walsheim Medium"/>
              </a:rPr>
              <a:t> </a:t>
            </a:r>
            <a:r>
              <a:rPr lang="pl-PL" i="0" dirty="0" err="1">
                <a:solidFill>
                  <a:srgbClr val="002060"/>
                </a:solidFill>
                <a:latin typeface="GT Walsheim Medium"/>
              </a:rPr>
              <a:t>stripe</a:t>
            </a:r>
            <a:r>
              <a:rPr lang="pl-PL" i="0" dirty="0">
                <a:solidFill>
                  <a:srgbClr val="002060"/>
                </a:solidFill>
                <a:latin typeface="GT Walsheim Medium"/>
              </a:rPr>
              <a:t>– </a:t>
            </a:r>
            <a:r>
              <a:rPr lang="pl-PL" b="1" i="0" dirty="0">
                <a:solidFill>
                  <a:srgbClr val="002060"/>
                </a:solidFill>
                <a:latin typeface="GT Walsheim Medium"/>
              </a:rPr>
              <a:t>standard </a:t>
            </a:r>
            <a:r>
              <a:rPr lang="pl-PL" b="1" i="0" dirty="0" err="1">
                <a:solidFill>
                  <a:srgbClr val="002060"/>
                </a:solidFill>
                <a:latin typeface="GT Walsheim Medium"/>
              </a:rPr>
              <a:t>loan</a:t>
            </a:r>
            <a:r>
              <a:rPr lang="pl-PL" b="1" i="0" dirty="0">
                <a:solidFill>
                  <a:srgbClr val="002060"/>
                </a:solidFill>
                <a:latin typeface="GT Walsheim Medium"/>
              </a:rPr>
              <a:t> </a:t>
            </a:r>
            <a:r>
              <a:rPr lang="pl-PL" i="0" dirty="0">
                <a:solidFill>
                  <a:srgbClr val="002060"/>
                </a:solidFill>
                <a:latin typeface="GT Walsheim Medium"/>
              </a:rPr>
              <a:t>(</a:t>
            </a:r>
            <a:r>
              <a:rPr lang="pl-PL" i="0" dirty="0" err="1">
                <a:solidFill>
                  <a:srgbClr val="002060"/>
                </a:solidFill>
                <a:latin typeface="GT Walsheim Medium"/>
              </a:rPr>
              <a:t>i.a</a:t>
            </a:r>
            <a:r>
              <a:rPr lang="pl-PL" i="0" dirty="0">
                <a:solidFill>
                  <a:srgbClr val="002060"/>
                </a:solidFill>
                <a:latin typeface="GT Walsheim Medium"/>
              </a:rPr>
              <a:t>. 4 </a:t>
            </a:r>
            <a:r>
              <a:rPr lang="pl-PL" i="0" dirty="0" err="1">
                <a:solidFill>
                  <a:srgbClr val="002060"/>
                </a:solidFill>
                <a:latin typeface="GT Walsheim Medium"/>
              </a:rPr>
              <a:t>weeks</a:t>
            </a:r>
            <a:r>
              <a:rPr lang="pl-PL" i="0" dirty="0">
                <a:solidFill>
                  <a:srgbClr val="002060"/>
                </a:solidFill>
                <a:latin typeface="GT Walsheim Medium"/>
              </a:rPr>
              <a:t>)</a:t>
            </a:r>
            <a:endParaRPr lang="en-US" i="0" dirty="0">
              <a:latin typeface="GT Walsheim Medium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</a:pPr>
            <a:r>
              <a:rPr lang="pl-PL" i="0" dirty="0">
                <a:solidFill>
                  <a:srgbClr val="002060"/>
                </a:solidFill>
                <a:latin typeface="GT Walsheim Medium"/>
              </a:rPr>
              <a:t>          </a:t>
            </a:r>
            <a:r>
              <a:rPr lang="pl-PL" i="0" dirty="0">
                <a:solidFill>
                  <a:srgbClr val="00B0F0"/>
                </a:solidFill>
                <a:latin typeface="GT Walsheim Medium"/>
              </a:rPr>
              <a:t> → </a:t>
            </a:r>
            <a:r>
              <a:rPr lang="pl-PL" i="0" dirty="0">
                <a:solidFill>
                  <a:srgbClr val="002060"/>
                </a:solidFill>
                <a:latin typeface="GT Walsheim Medium"/>
              </a:rPr>
              <a:t> </a:t>
            </a:r>
            <a:r>
              <a:rPr lang="pl-PL" i="0" dirty="0" err="1">
                <a:solidFill>
                  <a:srgbClr val="002060"/>
                </a:solidFill>
                <a:latin typeface="GT Walsheim Medium"/>
              </a:rPr>
              <a:t>items</a:t>
            </a:r>
            <a:r>
              <a:rPr lang="pl-PL" i="0" dirty="0">
                <a:solidFill>
                  <a:srgbClr val="002060"/>
                </a:solidFill>
                <a:latin typeface="GT Walsheim Medium"/>
              </a:rPr>
              <a:t> with a </a:t>
            </a:r>
            <a:r>
              <a:rPr lang="pl-PL" b="1" i="0" dirty="0" err="1">
                <a:solidFill>
                  <a:srgbClr val="002060"/>
                </a:solidFill>
                <a:latin typeface="GT Walsheim Medium"/>
              </a:rPr>
              <a:t>white</a:t>
            </a:r>
            <a:r>
              <a:rPr lang="pl-PL" i="0" dirty="0">
                <a:solidFill>
                  <a:srgbClr val="002060"/>
                </a:solidFill>
                <a:latin typeface="GT Walsheim Medium"/>
              </a:rPr>
              <a:t> </a:t>
            </a:r>
            <a:r>
              <a:rPr lang="pl-PL" i="0" dirty="0" err="1">
                <a:solidFill>
                  <a:srgbClr val="002060"/>
                </a:solidFill>
                <a:latin typeface="GT Walsheim Medium"/>
              </a:rPr>
              <a:t>stripe</a:t>
            </a:r>
            <a:r>
              <a:rPr lang="pl-PL" i="0" dirty="0">
                <a:solidFill>
                  <a:srgbClr val="002060"/>
                </a:solidFill>
                <a:latin typeface="GT Walsheim Medium"/>
              </a:rPr>
              <a:t> – </a:t>
            </a:r>
            <a:r>
              <a:rPr lang="pl-PL" i="0" dirty="0" err="1">
                <a:solidFill>
                  <a:srgbClr val="002060"/>
                </a:solidFill>
                <a:latin typeface="GT Walsheim Medium"/>
              </a:rPr>
              <a:t>textbooks</a:t>
            </a:r>
            <a:r>
              <a:rPr lang="pl-PL" i="0" dirty="0">
                <a:solidFill>
                  <a:srgbClr val="002060"/>
                </a:solidFill>
                <a:latin typeface="GT Walsheim Medium"/>
              </a:rPr>
              <a:t> for 6 </a:t>
            </a:r>
            <a:r>
              <a:rPr lang="pl-PL" i="0" dirty="0" err="1">
                <a:solidFill>
                  <a:srgbClr val="002060"/>
                </a:solidFill>
                <a:latin typeface="GT Walsheim Medium"/>
              </a:rPr>
              <a:t>weeks</a:t>
            </a:r>
            <a:endParaRPr lang="en-US" i="0" dirty="0">
              <a:latin typeface="GT Walsheim Medium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</a:pPr>
            <a:r>
              <a:rPr lang="pl-PL" i="0" dirty="0">
                <a:solidFill>
                  <a:srgbClr val="00B0F0"/>
                </a:solidFill>
                <a:latin typeface="GT Walsheim Medium"/>
              </a:rPr>
              <a:t>           →  </a:t>
            </a:r>
            <a:r>
              <a:rPr lang="pl-PL" i="0" dirty="0">
                <a:solidFill>
                  <a:srgbClr val="002060"/>
                </a:solidFill>
                <a:latin typeface="GT Walsheim Medium"/>
              </a:rPr>
              <a:t> </a:t>
            </a:r>
            <a:r>
              <a:rPr lang="pl-PL" i="0" dirty="0" err="1">
                <a:solidFill>
                  <a:srgbClr val="002060"/>
                </a:solidFill>
                <a:latin typeface="GT Walsheim Medium"/>
              </a:rPr>
              <a:t>items</a:t>
            </a:r>
            <a:r>
              <a:rPr lang="pl-PL" i="0" dirty="0">
                <a:solidFill>
                  <a:srgbClr val="002060"/>
                </a:solidFill>
                <a:latin typeface="GT Walsheim Medium"/>
              </a:rPr>
              <a:t> with a </a:t>
            </a:r>
            <a:r>
              <a:rPr lang="pl-PL" b="1" i="0" dirty="0">
                <a:solidFill>
                  <a:srgbClr val="002060"/>
                </a:solidFill>
                <a:latin typeface="GT Walsheim Medium"/>
              </a:rPr>
              <a:t>red</a:t>
            </a:r>
            <a:r>
              <a:rPr lang="pl-PL" i="0" dirty="0">
                <a:solidFill>
                  <a:srgbClr val="002060"/>
                </a:solidFill>
                <a:latin typeface="GT Walsheim Medium"/>
              </a:rPr>
              <a:t> </a:t>
            </a:r>
            <a:r>
              <a:rPr lang="pl-PL" i="0" dirty="0" err="1">
                <a:solidFill>
                  <a:srgbClr val="002060"/>
                </a:solidFill>
                <a:latin typeface="GT Walsheim Medium"/>
              </a:rPr>
              <a:t>stripe</a:t>
            </a:r>
            <a:r>
              <a:rPr lang="pl-PL" i="0" dirty="0">
                <a:solidFill>
                  <a:srgbClr val="002060"/>
                </a:solidFill>
                <a:latin typeface="GT Walsheim Medium"/>
              </a:rPr>
              <a:t> – </a:t>
            </a:r>
            <a:r>
              <a:rPr lang="pl-PL" b="1" i="0" dirty="0" err="1">
                <a:solidFill>
                  <a:srgbClr val="002060"/>
                </a:solidFill>
                <a:latin typeface="GT Walsheim Medium"/>
              </a:rPr>
              <a:t>short</a:t>
            </a:r>
            <a:r>
              <a:rPr lang="pl-PL" b="1" i="0" dirty="0">
                <a:solidFill>
                  <a:srgbClr val="002060"/>
                </a:solidFill>
                <a:latin typeface="GT Walsheim Medium"/>
              </a:rPr>
              <a:t>-term </a:t>
            </a:r>
            <a:r>
              <a:rPr lang="pl-PL" b="1" i="0" dirty="0" err="1">
                <a:solidFill>
                  <a:srgbClr val="002060"/>
                </a:solidFill>
                <a:latin typeface="GT Walsheim Medium"/>
              </a:rPr>
              <a:t>loan</a:t>
            </a:r>
            <a:endParaRPr lang="pl-PL" dirty="0">
              <a:latin typeface="GT Walsheim Medium"/>
            </a:endParaRP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54E25F10-588C-4CA7-9139-0A243AC09CF6}"/>
              </a:ext>
            </a:extLst>
          </p:cNvPr>
          <p:cNvSpPr txBox="1"/>
          <p:nvPr/>
        </p:nvSpPr>
        <p:spPr>
          <a:xfrm>
            <a:off x="2065477" y="990145"/>
            <a:ext cx="7384237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GT Walsheim Medium"/>
              </a:rPr>
              <a:t>book collection systematized in 40 sections </a:t>
            </a:r>
            <a:r>
              <a:rPr lang="pl-PL" sz="1800" dirty="0">
                <a:solidFill>
                  <a:schemeClr val="tx1"/>
                </a:solidFill>
                <a:latin typeface="GT Walsheim Medium"/>
              </a:rPr>
              <a:t>by </a:t>
            </a:r>
            <a:r>
              <a:rPr lang="pl-PL" sz="1800" dirty="0" err="1">
                <a:solidFill>
                  <a:schemeClr val="tx1"/>
                </a:solidFill>
                <a:latin typeface="GT Walsheim Medium"/>
              </a:rPr>
              <a:t>topic</a:t>
            </a:r>
            <a:r>
              <a:rPr lang="pl-PL" sz="1800" dirty="0">
                <a:solidFill>
                  <a:schemeClr val="tx1"/>
                </a:solidFill>
                <a:latin typeface="GT Walsheim Medium"/>
              </a:rPr>
              <a:t>:</a:t>
            </a:r>
            <a:endParaRPr lang="pl-PL" dirty="0">
              <a:solidFill>
                <a:schemeClr val="tx1"/>
              </a:solidFill>
              <a:latin typeface="GT Walsheim Medium"/>
            </a:endParaRPr>
          </a:p>
        </p:txBody>
      </p:sp>
      <p:pic>
        <p:nvPicPr>
          <p:cNvPr id="5" name="Obraz 4" descr="mózg.png">
            <a:extLst>
              <a:ext uri="{FF2B5EF4-FFF2-40B4-BE49-F238E27FC236}">
                <a16:creationId xmlns:a16="http://schemas.microsoft.com/office/drawing/2014/main" id="{5FF38F13-F9BB-40A8-AD7A-30AB1CF36033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72111" y="2389105"/>
            <a:ext cx="1419617" cy="1316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9772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idx="1"/>
          </p:nvPr>
        </p:nvSpPr>
        <p:spPr>
          <a:xfrm>
            <a:off x="195684" y="1281820"/>
            <a:ext cx="4806385" cy="5210176"/>
          </a:xfrm>
        </p:spPr>
        <p:txBody>
          <a:bodyPr/>
          <a:lstStyle/>
          <a:p>
            <a:pPr algn="ctr"/>
            <a:endParaRPr lang="pl-PL" sz="2000" dirty="0">
              <a:solidFill>
                <a:srgbClr val="002060"/>
              </a:solidFill>
              <a:latin typeface="GT Walsheim Medium"/>
            </a:endParaRPr>
          </a:p>
          <a:p>
            <a:pPr algn="ctr"/>
            <a:r>
              <a:rPr lang="en-US" sz="2000" dirty="0">
                <a:solidFill>
                  <a:srgbClr val="002060"/>
                </a:solidFill>
                <a:latin typeface="GT Walsheim Medium"/>
              </a:rPr>
              <a:t>We also have collections in English available on</a:t>
            </a:r>
            <a:r>
              <a:rPr lang="pl-PL" sz="2000" dirty="0">
                <a:solidFill>
                  <a:srgbClr val="002060"/>
                </a:solidFill>
                <a:latin typeface="GT Walsheim Medium"/>
              </a:rPr>
              <a:t>-</a:t>
            </a:r>
            <a:r>
              <a:rPr lang="en-US" sz="2000" dirty="0">
                <a:solidFill>
                  <a:srgbClr val="002060"/>
                </a:solidFill>
                <a:latin typeface="GT Walsheim Medium"/>
              </a:rPr>
              <a:t>site and for </a:t>
            </a:r>
            <a:r>
              <a:rPr lang="pl-PL" sz="2000" dirty="0" err="1">
                <a:solidFill>
                  <a:srgbClr val="002060"/>
                </a:solidFill>
                <a:latin typeface="GT Walsheim Medium"/>
              </a:rPr>
              <a:t>borrowing</a:t>
            </a:r>
            <a:r>
              <a:rPr lang="en-US" sz="2000" dirty="0">
                <a:solidFill>
                  <a:srgbClr val="002060"/>
                </a:solidFill>
                <a:latin typeface="GT Walsheim Medium"/>
              </a:rPr>
              <a:t>: </a:t>
            </a:r>
            <a:r>
              <a:rPr lang="pl-PL" sz="2000" dirty="0">
                <a:solidFill>
                  <a:srgbClr val="002060"/>
                </a:solidFill>
                <a:latin typeface="GT Walsheim Medium"/>
              </a:rPr>
              <a:t> </a:t>
            </a:r>
            <a:endParaRPr lang="pl-PL" sz="2000" b="1" dirty="0">
              <a:solidFill>
                <a:srgbClr val="002060"/>
              </a:solidFill>
              <a:latin typeface="GT Walsheim Medium" pitchFamily="2" charset="-18"/>
            </a:endParaRPr>
          </a:p>
          <a:p>
            <a:pPr algn="ctr"/>
            <a:r>
              <a:rPr lang="pl-PL" sz="2000" b="1" dirty="0" err="1">
                <a:solidFill>
                  <a:srgbClr val="002060"/>
                </a:solidFill>
                <a:latin typeface="GT Walsheim Medium"/>
              </a:rPr>
              <a:t>Econ</a:t>
            </a:r>
            <a:r>
              <a:rPr lang="pl-PL" sz="2000" b="1" dirty="0">
                <a:solidFill>
                  <a:srgbClr val="002060"/>
                </a:solidFill>
                <a:latin typeface="GT Walsheim Medium"/>
              </a:rPr>
              <a:t> </a:t>
            </a:r>
            <a:r>
              <a:rPr lang="pl-PL" sz="2000" dirty="0">
                <a:solidFill>
                  <a:srgbClr val="002060"/>
                </a:solidFill>
                <a:latin typeface="GT Walsheim Medium"/>
              </a:rPr>
              <a:t>- </a:t>
            </a:r>
            <a:r>
              <a:rPr lang="pl-PL" sz="2000" dirty="0" err="1">
                <a:solidFill>
                  <a:srgbClr val="002060"/>
                </a:solidFill>
                <a:latin typeface="GT Walsheim Medium"/>
              </a:rPr>
              <a:t>Economics</a:t>
            </a:r>
            <a:endParaRPr lang="pl-PL" sz="2000" dirty="0">
              <a:solidFill>
                <a:srgbClr val="002060"/>
              </a:solidFill>
              <a:latin typeface="GT Walsheim Medium"/>
            </a:endParaRPr>
          </a:p>
          <a:p>
            <a:pPr algn="ctr"/>
            <a:r>
              <a:rPr lang="pl-PL" sz="2000" b="1" dirty="0" err="1">
                <a:solidFill>
                  <a:srgbClr val="002060"/>
                </a:solidFill>
                <a:latin typeface="GT Walsheim Medium"/>
              </a:rPr>
              <a:t>Edu</a:t>
            </a:r>
            <a:r>
              <a:rPr lang="pl-PL" sz="2000" b="1" dirty="0">
                <a:solidFill>
                  <a:srgbClr val="002060"/>
                </a:solidFill>
                <a:latin typeface="GT Walsheim Medium"/>
              </a:rPr>
              <a:t> </a:t>
            </a:r>
            <a:r>
              <a:rPr lang="pl-PL" sz="2000" dirty="0">
                <a:solidFill>
                  <a:srgbClr val="002060"/>
                </a:solidFill>
                <a:latin typeface="GT Walsheim Medium"/>
              </a:rPr>
              <a:t>- </a:t>
            </a:r>
            <a:r>
              <a:rPr lang="pl-PL" sz="2000" dirty="0" err="1">
                <a:solidFill>
                  <a:srgbClr val="002060"/>
                </a:solidFill>
                <a:latin typeface="GT Walsheim Medium"/>
              </a:rPr>
              <a:t>Education</a:t>
            </a:r>
            <a:endParaRPr lang="pl-PL" sz="2000" dirty="0">
              <a:solidFill>
                <a:srgbClr val="002060"/>
              </a:solidFill>
              <a:latin typeface="GT Walsheim Medium"/>
            </a:endParaRPr>
          </a:p>
          <a:p>
            <a:pPr algn="ctr"/>
            <a:r>
              <a:rPr lang="pl-PL" sz="2000" b="1" dirty="0">
                <a:solidFill>
                  <a:srgbClr val="002060"/>
                </a:solidFill>
                <a:latin typeface="GT Walsheim Medium"/>
              </a:rPr>
              <a:t>Fin </a:t>
            </a:r>
            <a:r>
              <a:rPr lang="pl-PL" sz="2000" dirty="0">
                <a:solidFill>
                  <a:srgbClr val="002060"/>
                </a:solidFill>
                <a:latin typeface="GT Walsheim Medium"/>
              </a:rPr>
              <a:t>- Finance</a:t>
            </a:r>
          </a:p>
          <a:p>
            <a:pPr algn="ctr"/>
            <a:r>
              <a:rPr lang="pl-PL" sz="2000" b="1" dirty="0">
                <a:solidFill>
                  <a:srgbClr val="002060"/>
                </a:solidFill>
                <a:latin typeface="GT Walsheim Medium"/>
              </a:rPr>
              <a:t>Law </a:t>
            </a:r>
            <a:r>
              <a:rPr lang="pl-PL" sz="2000" dirty="0">
                <a:solidFill>
                  <a:srgbClr val="002060"/>
                </a:solidFill>
                <a:latin typeface="GT Walsheim Medium"/>
              </a:rPr>
              <a:t>- Law</a:t>
            </a:r>
          </a:p>
          <a:p>
            <a:pPr algn="ctr"/>
            <a:r>
              <a:rPr lang="pl-PL" sz="2000" b="1" dirty="0">
                <a:solidFill>
                  <a:srgbClr val="002060"/>
                </a:solidFill>
                <a:latin typeface="GT Walsheim Medium"/>
              </a:rPr>
              <a:t>Log </a:t>
            </a:r>
            <a:r>
              <a:rPr lang="pl-PL" sz="2000" dirty="0">
                <a:solidFill>
                  <a:srgbClr val="002060"/>
                </a:solidFill>
                <a:latin typeface="GT Walsheim Medium"/>
              </a:rPr>
              <a:t>- Logistics</a:t>
            </a:r>
          </a:p>
          <a:p>
            <a:pPr algn="ctr"/>
            <a:r>
              <a:rPr lang="pl-PL" sz="2000" b="1" dirty="0">
                <a:solidFill>
                  <a:srgbClr val="002060"/>
                </a:solidFill>
                <a:latin typeface="GT Walsheim Medium"/>
              </a:rPr>
              <a:t>Man </a:t>
            </a:r>
            <a:r>
              <a:rPr lang="pl-PL" sz="2000" dirty="0">
                <a:solidFill>
                  <a:srgbClr val="002060"/>
                </a:solidFill>
                <a:latin typeface="GT Walsheim Medium"/>
              </a:rPr>
              <a:t>- Management</a:t>
            </a:r>
          </a:p>
          <a:p>
            <a:pPr algn="ctr"/>
            <a:r>
              <a:rPr lang="pl-PL" sz="2000" b="1" dirty="0">
                <a:solidFill>
                  <a:srgbClr val="002060"/>
                </a:solidFill>
                <a:latin typeface="GT Walsheim Medium"/>
              </a:rPr>
              <a:t>Mark </a:t>
            </a:r>
            <a:r>
              <a:rPr lang="pl-PL" sz="2000" dirty="0">
                <a:solidFill>
                  <a:srgbClr val="002060"/>
                </a:solidFill>
                <a:latin typeface="GT Walsheim Medium"/>
              </a:rPr>
              <a:t>- Marketing</a:t>
            </a:r>
          </a:p>
          <a:p>
            <a:pPr algn="ctr"/>
            <a:r>
              <a:rPr lang="pl-PL" sz="2000" b="1" dirty="0" err="1">
                <a:solidFill>
                  <a:srgbClr val="002060"/>
                </a:solidFill>
                <a:latin typeface="GT Walsheim Medium"/>
              </a:rPr>
              <a:t>SocSci</a:t>
            </a:r>
            <a:r>
              <a:rPr lang="pl-PL" sz="2000" b="1" dirty="0">
                <a:solidFill>
                  <a:srgbClr val="002060"/>
                </a:solidFill>
                <a:latin typeface="GT Walsheim Medium"/>
              </a:rPr>
              <a:t> </a:t>
            </a:r>
            <a:r>
              <a:rPr lang="pl-PL" sz="2000" dirty="0">
                <a:solidFill>
                  <a:srgbClr val="002060"/>
                </a:solidFill>
                <a:latin typeface="GT Walsheim Medium"/>
              </a:rPr>
              <a:t>- </a:t>
            </a:r>
            <a:r>
              <a:rPr lang="pl-PL" sz="2000" dirty="0" err="1">
                <a:solidFill>
                  <a:srgbClr val="002060"/>
                </a:solidFill>
                <a:latin typeface="GT Walsheim Medium"/>
              </a:rPr>
              <a:t>Social</a:t>
            </a:r>
            <a:r>
              <a:rPr lang="pl-PL" sz="2000" dirty="0">
                <a:solidFill>
                  <a:srgbClr val="002060"/>
                </a:solidFill>
                <a:latin typeface="GT Walsheim Medium"/>
              </a:rPr>
              <a:t> Science</a:t>
            </a:r>
          </a:p>
          <a:p>
            <a:pPr algn="ctr"/>
            <a:r>
              <a:rPr lang="pl-PL" sz="2000" b="1" dirty="0">
                <a:solidFill>
                  <a:srgbClr val="002060"/>
                </a:solidFill>
                <a:latin typeface="GT Walsheim Medium"/>
              </a:rPr>
              <a:t>Tour </a:t>
            </a:r>
            <a:r>
              <a:rPr lang="pl-PL" sz="2000" dirty="0">
                <a:solidFill>
                  <a:srgbClr val="002060"/>
                </a:solidFill>
                <a:latin typeface="GT Walsheim Medium"/>
              </a:rPr>
              <a:t>- </a:t>
            </a:r>
            <a:r>
              <a:rPr lang="pl-PL" sz="2000" dirty="0" err="1">
                <a:solidFill>
                  <a:srgbClr val="002060"/>
                </a:solidFill>
                <a:latin typeface="GT Walsheim Medium"/>
              </a:rPr>
              <a:t>Tourism</a:t>
            </a:r>
            <a:r>
              <a:rPr lang="pl-PL" sz="2000" dirty="0">
                <a:solidFill>
                  <a:srgbClr val="002060"/>
                </a:solidFill>
                <a:latin typeface="GT Walsheim Medium"/>
              </a:rPr>
              <a:t> </a:t>
            </a:r>
            <a:endParaRPr lang="pl-PL" sz="2000" dirty="0">
              <a:solidFill>
                <a:srgbClr val="002060"/>
              </a:solidFill>
              <a:latin typeface="GT Walsheim Medium" pitchFamily="2" charset="-18"/>
            </a:endParaRPr>
          </a:p>
          <a:p>
            <a:endParaRPr lang="pl-PL" sz="1600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520554" y="716295"/>
            <a:ext cx="9650413" cy="443198"/>
          </a:xfrm>
        </p:spPr>
        <p:txBody>
          <a:bodyPr/>
          <a:lstStyle/>
          <a:p>
            <a:r>
              <a:rPr lang="pl-PL" dirty="0">
                <a:solidFill>
                  <a:srgbClr val="002060"/>
                </a:solidFill>
                <a:latin typeface="Georgia" panose="02040502050405020303" pitchFamily="18" charset="0"/>
              </a:rPr>
              <a:t>Reading </a:t>
            </a:r>
            <a:r>
              <a:rPr lang="pl-PL" dirty="0" err="1">
                <a:solidFill>
                  <a:srgbClr val="002060"/>
                </a:solidFill>
                <a:latin typeface="Georgia" panose="02040502050405020303" pitchFamily="18" charset="0"/>
              </a:rPr>
              <a:t>room</a:t>
            </a:r>
            <a:endParaRPr lang="pl-PL" dirty="0">
              <a:latin typeface="Georgia" panose="02040502050405020303" pitchFamily="18" charset="0"/>
            </a:endParaRPr>
          </a:p>
        </p:txBody>
      </p:sp>
      <p:pic>
        <p:nvPicPr>
          <p:cNvPr id="3" name="Obraz 4" descr="Obraz zawierający wewnątrz, stół, biblioteka, siedzi&#10;&#10;Opis wygenerowany przy bardzo wysokim poziomie pewności">
            <a:extLst>
              <a:ext uri="{FF2B5EF4-FFF2-40B4-BE49-F238E27FC236}">
                <a16:creationId xmlns:a16="http://schemas.microsoft.com/office/drawing/2014/main" id="{0ADC52A6-A506-4020-B435-46EBC37B7E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9961" y="2323870"/>
            <a:ext cx="4325673" cy="2906489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24"/>
          <p:cNvSpPr txBox="1">
            <a:spLocks noGrp="1"/>
          </p:cNvSpPr>
          <p:nvPr>
            <p:ph type="title"/>
          </p:nvPr>
        </p:nvSpPr>
        <p:spPr>
          <a:xfrm>
            <a:off x="520700" y="664038"/>
            <a:ext cx="9650413" cy="443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/>
            <a:r>
              <a:rPr lang="pl-PL" dirty="0" err="1">
                <a:solidFill>
                  <a:srgbClr val="002060"/>
                </a:solidFill>
                <a:latin typeface="Georgia" panose="02040502050405020303" pitchFamily="18" charset="0"/>
              </a:rPr>
              <a:t>Find</a:t>
            </a:r>
            <a:r>
              <a:rPr lang="pl-PL" dirty="0">
                <a:solidFill>
                  <a:srgbClr val="002060"/>
                </a:solidFill>
                <a:latin typeface="Georgia" panose="02040502050405020303" pitchFamily="18" charset="0"/>
              </a:rPr>
              <a:t> a </a:t>
            </a:r>
            <a:r>
              <a:rPr lang="pl-PL" dirty="0" err="1">
                <a:solidFill>
                  <a:srgbClr val="002060"/>
                </a:solidFill>
                <a:latin typeface="Georgia" panose="02040502050405020303" pitchFamily="18" charset="0"/>
              </a:rPr>
              <a:t>book</a:t>
            </a:r>
            <a:r>
              <a:rPr lang="pl-PL" dirty="0">
                <a:solidFill>
                  <a:srgbClr val="002060"/>
                </a:solidFill>
                <a:latin typeface="Georgia" panose="02040502050405020303" pitchFamily="18" charset="0"/>
              </a:rPr>
              <a:t> on the </a:t>
            </a:r>
            <a:r>
              <a:rPr lang="pl-PL" dirty="0" err="1">
                <a:solidFill>
                  <a:srgbClr val="002060"/>
                </a:solidFill>
                <a:latin typeface="Georgia" panose="02040502050405020303" pitchFamily="18" charset="0"/>
              </a:rPr>
              <a:t>shelf</a:t>
            </a:r>
            <a:endParaRPr sz="3200" b="1" i="0" u="none" strike="noStrike" cap="none" dirty="0">
              <a:solidFill>
                <a:schemeClr val="dk1"/>
              </a:solidFill>
              <a:latin typeface="Georgia" panose="02040502050405020303" pitchFamily="18" charset="0"/>
              <a:sym typeface="Georgia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514351" y="1362075"/>
            <a:ext cx="8768221" cy="6630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endParaRPr lang="pl-PL" sz="1050" dirty="0">
              <a:solidFill>
                <a:srgbClr val="00B0F0"/>
              </a:solidFill>
              <a:latin typeface="GT Walsheim Medium" pitchFamily="2" charset="-18"/>
            </a:endParaRPr>
          </a:p>
          <a:p>
            <a:r>
              <a:rPr lang="pl-PL" sz="1800" dirty="0">
                <a:solidFill>
                  <a:srgbClr val="00B0F0"/>
                </a:solidFill>
                <a:latin typeface="GT Walsheim Medium"/>
              </a:rPr>
              <a:t>→ </a:t>
            </a:r>
            <a:r>
              <a:rPr lang="en-US" sz="1800" dirty="0">
                <a:solidFill>
                  <a:srgbClr val="002060"/>
                </a:solidFill>
                <a:latin typeface="GT Walsheim Medium"/>
              </a:rPr>
              <a:t>check the book’s </a:t>
            </a:r>
            <a:r>
              <a:rPr lang="pl-PL" sz="1800" dirty="0">
                <a:solidFill>
                  <a:srgbClr val="002060"/>
                </a:solidFill>
                <a:latin typeface="GT Walsheim Medium"/>
              </a:rPr>
              <a:t>file no.</a:t>
            </a:r>
            <a:r>
              <a:rPr lang="en-US" sz="1800" dirty="0">
                <a:solidFill>
                  <a:srgbClr val="002060"/>
                </a:solidFill>
                <a:latin typeface="GT Walsheim Medium"/>
              </a:rPr>
              <a:t> in the </a:t>
            </a:r>
            <a:r>
              <a:rPr lang="en-US" sz="1800" dirty="0" err="1">
                <a:solidFill>
                  <a:srgbClr val="002060"/>
                </a:solidFill>
                <a:latin typeface="GT Walsheim Medium"/>
              </a:rPr>
              <a:t>Integro</a:t>
            </a:r>
            <a:r>
              <a:rPr lang="en-US" sz="1800" dirty="0">
                <a:solidFill>
                  <a:srgbClr val="002060"/>
                </a:solidFill>
                <a:latin typeface="GT Walsheim Medium"/>
              </a:rPr>
              <a:t> catalog</a:t>
            </a:r>
            <a:r>
              <a:rPr lang="pl-PL" sz="1800" dirty="0" err="1">
                <a:solidFill>
                  <a:srgbClr val="002060"/>
                </a:solidFill>
                <a:latin typeface="GT Walsheim Medium"/>
              </a:rPr>
              <a:t>ue</a:t>
            </a:r>
            <a:endParaRPr lang="pl-PL" sz="1800" dirty="0">
              <a:solidFill>
                <a:srgbClr val="002060"/>
              </a:solidFill>
              <a:latin typeface="GT Walsheim Medium"/>
            </a:endParaRPr>
          </a:p>
          <a:p>
            <a:r>
              <a:rPr lang="pl-PL" sz="3200" dirty="0">
                <a:solidFill>
                  <a:srgbClr val="002060"/>
                </a:solidFill>
                <a:latin typeface="GT Walsheim Medium"/>
              </a:rPr>
              <a:t> </a:t>
            </a:r>
            <a:r>
              <a:rPr lang="pl-PL" sz="3200" dirty="0" err="1">
                <a:solidFill>
                  <a:srgbClr val="002060"/>
                </a:solidFill>
                <a:latin typeface="GT Walsheim Medium"/>
              </a:rPr>
              <a:t>e.g</a:t>
            </a:r>
            <a:r>
              <a:rPr lang="pl-PL" sz="3200" dirty="0">
                <a:solidFill>
                  <a:srgbClr val="002060"/>
                </a:solidFill>
                <a:latin typeface="GT Walsheim Medium"/>
              </a:rPr>
              <a:t>. </a:t>
            </a:r>
            <a:r>
              <a:rPr lang="pl-PL" sz="3200" b="1" dirty="0">
                <a:solidFill>
                  <a:srgbClr val="002060"/>
                </a:solidFill>
                <a:latin typeface="GT Walsheim Medium"/>
              </a:rPr>
              <a:t>Wyp</a:t>
            </a:r>
            <a:r>
              <a:rPr lang="pl-PL" sz="3200" b="1" baseline="30000" dirty="0">
                <a:solidFill>
                  <a:srgbClr val="00B0F0"/>
                </a:solidFill>
                <a:latin typeface="GT Walsheim Medium"/>
              </a:rPr>
              <a:t>1</a:t>
            </a:r>
            <a:r>
              <a:rPr lang="pl-PL" sz="3200" b="1" dirty="0">
                <a:solidFill>
                  <a:srgbClr val="002060"/>
                </a:solidFill>
                <a:latin typeface="GT Walsheim Medium"/>
              </a:rPr>
              <a:t> BW</a:t>
            </a:r>
            <a:r>
              <a:rPr lang="pl-PL" sz="3200" b="1" baseline="30000" dirty="0">
                <a:solidFill>
                  <a:srgbClr val="00B0F0"/>
                </a:solidFill>
                <a:latin typeface="GT Walsheim Medium"/>
              </a:rPr>
              <a:t>2</a:t>
            </a:r>
            <a:r>
              <a:rPr lang="pl-PL" sz="3200" b="1" dirty="0">
                <a:solidFill>
                  <a:srgbClr val="002060"/>
                </a:solidFill>
                <a:latin typeface="GT Walsheim Medium"/>
              </a:rPr>
              <a:t>-12</a:t>
            </a:r>
            <a:r>
              <a:rPr lang="pl-PL" sz="3200" b="1" baseline="30000" dirty="0">
                <a:solidFill>
                  <a:srgbClr val="00B0F0"/>
                </a:solidFill>
                <a:latin typeface="GT Walsheim Medium"/>
              </a:rPr>
              <a:t>3</a:t>
            </a:r>
            <a:r>
              <a:rPr lang="pl-PL" sz="3200" b="1" dirty="0">
                <a:solidFill>
                  <a:srgbClr val="002060"/>
                </a:solidFill>
                <a:latin typeface="GT Walsheim Medium"/>
              </a:rPr>
              <a:t>/10</a:t>
            </a:r>
            <a:r>
              <a:rPr lang="pl-PL" sz="3200" b="1" baseline="30000" dirty="0">
                <a:solidFill>
                  <a:srgbClr val="00B0F0"/>
                </a:solidFill>
                <a:latin typeface="GT Walsheim Medium"/>
              </a:rPr>
              <a:t>4</a:t>
            </a:r>
            <a:r>
              <a:rPr lang="pl-PL" sz="3200" b="1" dirty="0">
                <a:solidFill>
                  <a:srgbClr val="002060"/>
                </a:solidFill>
                <a:latin typeface="GT Walsheim Medium"/>
              </a:rPr>
              <a:t>/2</a:t>
            </a:r>
            <a:r>
              <a:rPr lang="pl-PL" sz="3200" b="1" baseline="30000" dirty="0">
                <a:solidFill>
                  <a:srgbClr val="00B0F0"/>
                </a:solidFill>
                <a:latin typeface="GT Walsheim Medium"/>
              </a:rPr>
              <a:t>5</a:t>
            </a:r>
            <a:endParaRPr lang="pl-PL" dirty="0"/>
          </a:p>
          <a:p>
            <a:endParaRPr lang="pl-PL" sz="1800" b="1" baseline="30000" dirty="0">
              <a:solidFill>
                <a:srgbClr val="00B0F0"/>
              </a:solidFill>
              <a:latin typeface="GT Walsheim Medium" pitchFamily="2" charset="-18"/>
            </a:endParaRPr>
          </a:p>
          <a:p>
            <a:r>
              <a:rPr lang="pl-PL" sz="1800" b="1" baseline="30000" dirty="0">
                <a:solidFill>
                  <a:srgbClr val="00B0F0"/>
                </a:solidFill>
                <a:latin typeface="GT Walsheim Medium"/>
              </a:rPr>
              <a:t>1</a:t>
            </a:r>
            <a:r>
              <a:rPr lang="pl-PL" sz="1800" dirty="0">
                <a:solidFill>
                  <a:srgbClr val="002060"/>
                </a:solidFill>
                <a:latin typeface="GT Walsheim Medium"/>
              </a:rPr>
              <a:t>Shelving </a:t>
            </a:r>
            <a:r>
              <a:rPr lang="pl-PL" sz="1800" dirty="0" err="1">
                <a:solidFill>
                  <a:srgbClr val="002060"/>
                </a:solidFill>
                <a:latin typeface="GT Walsheim Medium"/>
              </a:rPr>
              <a:t>location</a:t>
            </a:r>
            <a:r>
              <a:rPr lang="pl-PL" sz="1800" dirty="0">
                <a:solidFill>
                  <a:srgbClr val="002060"/>
                </a:solidFill>
                <a:latin typeface="GT Walsheim Medium"/>
              </a:rPr>
              <a:t> :</a:t>
            </a:r>
          </a:p>
          <a:p>
            <a:r>
              <a:rPr lang="pl-PL" sz="1800" dirty="0">
                <a:solidFill>
                  <a:srgbClr val="002060"/>
                </a:solidFill>
                <a:latin typeface="GT Walsheim Medium"/>
              </a:rPr>
              <a:t>           </a:t>
            </a:r>
            <a:r>
              <a:rPr lang="pl-PL" sz="1800" b="1" dirty="0" err="1">
                <a:solidFill>
                  <a:srgbClr val="002060"/>
                </a:solidFill>
                <a:latin typeface="GT Walsheim Medium"/>
              </a:rPr>
              <a:t>Wyp</a:t>
            </a:r>
            <a:r>
              <a:rPr lang="pl-PL" sz="1800" b="1" dirty="0">
                <a:solidFill>
                  <a:srgbClr val="002060"/>
                </a:solidFill>
                <a:latin typeface="GT Walsheim Medium"/>
              </a:rPr>
              <a:t> </a:t>
            </a:r>
            <a:r>
              <a:rPr lang="pl-PL" sz="1800" dirty="0">
                <a:solidFill>
                  <a:srgbClr val="002060"/>
                </a:solidFill>
                <a:latin typeface="GT Walsheim Medium"/>
              </a:rPr>
              <a:t>– wypożyczalnia (</a:t>
            </a:r>
            <a:r>
              <a:rPr lang="pl-PL" sz="1800" dirty="0" err="1">
                <a:solidFill>
                  <a:srgbClr val="002060"/>
                </a:solidFill>
                <a:latin typeface="GT Walsheim Medium"/>
              </a:rPr>
              <a:t>circulation</a:t>
            </a:r>
            <a:r>
              <a:rPr lang="pl-PL" sz="1800" dirty="0">
                <a:solidFill>
                  <a:srgbClr val="002060"/>
                </a:solidFill>
                <a:latin typeface="GT Walsheim Medium"/>
              </a:rPr>
              <a:t> </a:t>
            </a:r>
            <a:r>
              <a:rPr lang="pl-PL" sz="1800" dirty="0" err="1">
                <a:solidFill>
                  <a:srgbClr val="002060"/>
                </a:solidFill>
                <a:latin typeface="GT Walsheim Medium"/>
              </a:rPr>
              <a:t>desk</a:t>
            </a:r>
            <a:r>
              <a:rPr lang="pl-PL" sz="1800" dirty="0">
                <a:solidFill>
                  <a:srgbClr val="002060"/>
                </a:solidFill>
                <a:latin typeface="GT Walsheim Medium"/>
              </a:rPr>
              <a:t>)</a:t>
            </a:r>
          </a:p>
          <a:p>
            <a:r>
              <a:rPr lang="pl-PL" sz="1800" b="1" dirty="0">
                <a:solidFill>
                  <a:srgbClr val="002060"/>
                </a:solidFill>
                <a:latin typeface="GT Walsheim Medium"/>
              </a:rPr>
              <a:t>           </a:t>
            </a:r>
            <a:r>
              <a:rPr lang="pl-PL" sz="1800" b="1" dirty="0" err="1">
                <a:solidFill>
                  <a:srgbClr val="002060"/>
                </a:solidFill>
                <a:latin typeface="GT Walsheim Medium"/>
              </a:rPr>
              <a:t>Czyt</a:t>
            </a:r>
            <a:r>
              <a:rPr lang="pl-PL" sz="1800" dirty="0">
                <a:solidFill>
                  <a:srgbClr val="002060"/>
                </a:solidFill>
                <a:latin typeface="GT Walsheim Medium"/>
              </a:rPr>
              <a:t> – czytelnia (</a:t>
            </a:r>
            <a:r>
              <a:rPr lang="pl-PL" sz="1800" dirty="0" err="1">
                <a:solidFill>
                  <a:srgbClr val="002060"/>
                </a:solidFill>
                <a:latin typeface="GT Walsheim Medium"/>
              </a:rPr>
              <a:t>reading</a:t>
            </a:r>
            <a:r>
              <a:rPr lang="pl-PL" sz="1800" dirty="0">
                <a:solidFill>
                  <a:srgbClr val="002060"/>
                </a:solidFill>
                <a:latin typeface="GT Walsheim Medium"/>
              </a:rPr>
              <a:t> </a:t>
            </a:r>
            <a:r>
              <a:rPr lang="pl-PL" sz="1800" dirty="0" err="1">
                <a:solidFill>
                  <a:srgbClr val="002060"/>
                </a:solidFill>
                <a:latin typeface="GT Walsheim Medium"/>
              </a:rPr>
              <a:t>room</a:t>
            </a:r>
            <a:r>
              <a:rPr lang="pl-PL" sz="1800" dirty="0">
                <a:solidFill>
                  <a:srgbClr val="002060"/>
                </a:solidFill>
                <a:latin typeface="GT Walsheim Medium"/>
              </a:rPr>
              <a:t>)</a:t>
            </a:r>
          </a:p>
          <a:p>
            <a:r>
              <a:rPr lang="pl-PL" sz="1800" b="1" dirty="0">
                <a:solidFill>
                  <a:srgbClr val="002060"/>
                </a:solidFill>
                <a:latin typeface="GT Walsheim Medium"/>
              </a:rPr>
              <a:t>           Mag </a:t>
            </a:r>
            <a:r>
              <a:rPr lang="pl-PL" sz="1800" dirty="0">
                <a:solidFill>
                  <a:srgbClr val="002060"/>
                </a:solidFill>
                <a:latin typeface="GT Walsheim Medium"/>
              </a:rPr>
              <a:t>– magazyn (</a:t>
            </a:r>
            <a:r>
              <a:rPr lang="pl-PL" sz="1800" dirty="0" err="1">
                <a:solidFill>
                  <a:srgbClr val="002060"/>
                </a:solidFill>
                <a:latin typeface="GT Walsheim Medium"/>
              </a:rPr>
              <a:t>stockroom</a:t>
            </a:r>
            <a:r>
              <a:rPr lang="pl-PL" sz="1800" dirty="0">
                <a:solidFill>
                  <a:srgbClr val="002060"/>
                </a:solidFill>
                <a:latin typeface="GT Walsheim Medium"/>
              </a:rPr>
              <a:t>)</a:t>
            </a:r>
          </a:p>
          <a:p>
            <a:endParaRPr lang="pl-PL" sz="1800" dirty="0">
              <a:solidFill>
                <a:srgbClr val="002060"/>
              </a:solidFill>
              <a:latin typeface="GT Walsheim Medium" pitchFamily="2" charset="-18"/>
            </a:endParaRPr>
          </a:p>
          <a:p>
            <a:r>
              <a:rPr lang="pl-PL" sz="1800" b="1" baseline="30000" dirty="0">
                <a:solidFill>
                  <a:srgbClr val="00B0F0"/>
                </a:solidFill>
                <a:latin typeface="GT Walsheim Medium"/>
              </a:rPr>
              <a:t>2</a:t>
            </a:r>
            <a:r>
              <a:rPr lang="pl-PL" sz="1800" b="1" dirty="0">
                <a:solidFill>
                  <a:srgbClr val="002060"/>
                </a:solidFill>
                <a:latin typeface="GT Walsheim Medium"/>
              </a:rPr>
              <a:t>Department</a:t>
            </a:r>
            <a:r>
              <a:rPr lang="pl-PL" sz="1800" dirty="0">
                <a:solidFill>
                  <a:srgbClr val="002060"/>
                </a:solidFill>
                <a:latin typeface="GT Walsheim Medium"/>
              </a:rPr>
              <a:t> </a:t>
            </a:r>
            <a:r>
              <a:rPr lang="pl-PL" sz="1800" dirty="0" err="1">
                <a:solidFill>
                  <a:srgbClr val="002060"/>
                </a:solidFill>
                <a:latin typeface="GT Walsheim Medium"/>
              </a:rPr>
              <a:t>indication</a:t>
            </a:r>
            <a:r>
              <a:rPr lang="pl-PL" sz="1800" dirty="0">
                <a:solidFill>
                  <a:srgbClr val="002060"/>
                </a:solidFill>
                <a:latin typeface="GT Walsheim Medium"/>
              </a:rPr>
              <a:t>,</a:t>
            </a:r>
          </a:p>
          <a:p>
            <a:r>
              <a:rPr lang="pl-PL" sz="1800" dirty="0">
                <a:solidFill>
                  <a:srgbClr val="002060"/>
                </a:solidFill>
                <a:latin typeface="GT Walsheim Medium"/>
              </a:rPr>
              <a:t> </a:t>
            </a:r>
            <a:r>
              <a:rPr lang="pl-PL" sz="1800" dirty="0" err="1">
                <a:solidFill>
                  <a:srgbClr val="002060"/>
                </a:solidFill>
                <a:latin typeface="GT Walsheim Medium"/>
              </a:rPr>
              <a:t>e.g</a:t>
            </a:r>
            <a:r>
              <a:rPr lang="pl-PL" sz="1800" dirty="0">
                <a:solidFill>
                  <a:srgbClr val="002060"/>
                </a:solidFill>
                <a:latin typeface="GT Walsheim Medium"/>
              </a:rPr>
              <a:t>.  BW = </a:t>
            </a:r>
            <a:r>
              <a:rPr lang="pl-PL" sz="1800" dirty="0" err="1">
                <a:solidFill>
                  <a:srgbClr val="002060"/>
                </a:solidFill>
                <a:latin typeface="GT Walsheim Medium"/>
              </a:rPr>
              <a:t>Internal</a:t>
            </a:r>
            <a:r>
              <a:rPr lang="pl-PL" sz="1800" dirty="0">
                <a:solidFill>
                  <a:srgbClr val="002060"/>
                </a:solidFill>
                <a:latin typeface="GT Walsheim Medium"/>
              </a:rPr>
              <a:t> </a:t>
            </a:r>
            <a:r>
              <a:rPr lang="pl-PL" sz="1800" dirty="0" err="1">
                <a:solidFill>
                  <a:srgbClr val="002060"/>
                </a:solidFill>
                <a:latin typeface="GT Walsheim Medium"/>
              </a:rPr>
              <a:t>security</a:t>
            </a:r>
            <a:endParaRPr lang="pl-PL" dirty="0"/>
          </a:p>
          <a:p>
            <a:endParaRPr lang="pl-PL" sz="1800" dirty="0">
              <a:solidFill>
                <a:srgbClr val="002060"/>
              </a:solidFill>
              <a:latin typeface="GT Walsheim Medium" pitchFamily="2" charset="-18"/>
            </a:endParaRPr>
          </a:p>
          <a:p>
            <a:r>
              <a:rPr lang="pl-PL" sz="1800" b="1" baseline="30000" dirty="0">
                <a:solidFill>
                  <a:srgbClr val="00B0F0"/>
                </a:solidFill>
                <a:latin typeface="GT Walsheim Medium"/>
              </a:rPr>
              <a:t>3</a:t>
            </a:r>
            <a:r>
              <a:rPr lang="pl-PL" sz="1800" b="1" dirty="0">
                <a:solidFill>
                  <a:srgbClr val="002060"/>
                </a:solidFill>
                <a:latin typeface="GT Walsheim Medium"/>
              </a:rPr>
              <a:t>Subdepartment </a:t>
            </a:r>
            <a:r>
              <a:rPr lang="pl-PL" sz="1800" dirty="0" err="1">
                <a:solidFill>
                  <a:srgbClr val="002060"/>
                </a:solidFill>
                <a:latin typeface="GT Walsheim Medium"/>
              </a:rPr>
              <a:t>indication</a:t>
            </a:r>
            <a:r>
              <a:rPr lang="pl-PL" sz="1800" dirty="0">
                <a:solidFill>
                  <a:srgbClr val="002060"/>
                </a:solidFill>
                <a:latin typeface="GT Walsheim Medium"/>
              </a:rPr>
              <a:t>,</a:t>
            </a:r>
          </a:p>
          <a:p>
            <a:r>
              <a:rPr lang="pl-PL" sz="1800" dirty="0">
                <a:solidFill>
                  <a:srgbClr val="002060"/>
                </a:solidFill>
                <a:latin typeface="GT Walsheim Medium"/>
              </a:rPr>
              <a:t> </a:t>
            </a:r>
            <a:r>
              <a:rPr lang="pl-PL" sz="1800" dirty="0" err="1">
                <a:solidFill>
                  <a:srgbClr val="002060"/>
                </a:solidFill>
                <a:latin typeface="GT Walsheim Medium"/>
              </a:rPr>
              <a:t>e.g</a:t>
            </a:r>
            <a:r>
              <a:rPr lang="pl-PL" sz="1800" dirty="0">
                <a:solidFill>
                  <a:srgbClr val="002060"/>
                </a:solidFill>
                <a:latin typeface="GT Walsheim Medium"/>
              </a:rPr>
              <a:t>. BW-12 = </a:t>
            </a:r>
            <a:r>
              <a:rPr lang="pl-PL" sz="1800" dirty="0" err="1">
                <a:solidFill>
                  <a:srgbClr val="002060"/>
                </a:solidFill>
                <a:latin typeface="GT Walsheim Medium"/>
              </a:rPr>
              <a:t>Ecological</a:t>
            </a:r>
            <a:r>
              <a:rPr lang="pl-PL" sz="1800" dirty="0">
                <a:solidFill>
                  <a:srgbClr val="002060"/>
                </a:solidFill>
                <a:latin typeface="GT Walsheim Medium"/>
              </a:rPr>
              <a:t> </a:t>
            </a:r>
            <a:r>
              <a:rPr lang="pl-PL" sz="1800" dirty="0" err="1">
                <a:solidFill>
                  <a:srgbClr val="002060"/>
                </a:solidFill>
                <a:latin typeface="GT Walsheim Medium"/>
              </a:rPr>
              <a:t>security</a:t>
            </a:r>
            <a:endParaRPr lang="pl-PL" sz="1800" dirty="0">
              <a:solidFill>
                <a:srgbClr val="002060"/>
              </a:solidFill>
              <a:latin typeface="GT Walsheim Medium"/>
            </a:endParaRPr>
          </a:p>
          <a:p>
            <a:endParaRPr lang="pl-PL" sz="1800" dirty="0">
              <a:solidFill>
                <a:srgbClr val="002060"/>
              </a:solidFill>
              <a:latin typeface="GT Walsheim Medium" pitchFamily="2" charset="-18"/>
            </a:endParaRPr>
          </a:p>
          <a:p>
            <a:r>
              <a:rPr lang="pl-PL" sz="1800" b="1" baseline="30000" dirty="0">
                <a:solidFill>
                  <a:srgbClr val="00B0F0"/>
                </a:solidFill>
                <a:latin typeface="GT Walsheim Medium"/>
              </a:rPr>
              <a:t>4</a:t>
            </a:r>
            <a:r>
              <a:rPr lang="en-US" sz="1800" b="1" dirty="0">
                <a:solidFill>
                  <a:srgbClr val="002060"/>
                </a:solidFill>
                <a:latin typeface="GT Walsheim Medium"/>
              </a:rPr>
              <a:t>The order of the title </a:t>
            </a:r>
            <a:r>
              <a:rPr lang="en-US" sz="1800" dirty="0">
                <a:solidFill>
                  <a:srgbClr val="002060"/>
                </a:solidFill>
                <a:latin typeface="GT Walsheim Medium"/>
              </a:rPr>
              <a:t>on the shelf</a:t>
            </a:r>
            <a:endParaRPr lang="pl-PL" sz="1800" dirty="0">
              <a:solidFill>
                <a:srgbClr val="002060"/>
              </a:solidFill>
              <a:latin typeface="GT Walsheim Medium" pitchFamily="2" charset="-18"/>
            </a:endParaRPr>
          </a:p>
          <a:p>
            <a:r>
              <a:rPr lang="pl-PL" sz="1800" b="1" baseline="30000" dirty="0">
                <a:solidFill>
                  <a:srgbClr val="00B0F0"/>
                </a:solidFill>
                <a:latin typeface="GT Walsheim Medium"/>
              </a:rPr>
              <a:t>5</a:t>
            </a:r>
            <a:r>
              <a:rPr lang="pl-PL" sz="1800" b="1" dirty="0">
                <a:solidFill>
                  <a:srgbClr val="002060"/>
                </a:solidFill>
                <a:latin typeface="GT Walsheim Medium"/>
              </a:rPr>
              <a:t>Item</a:t>
            </a:r>
            <a:r>
              <a:rPr lang="en-US" sz="1800" b="1" dirty="0">
                <a:solidFill>
                  <a:srgbClr val="002060"/>
                </a:solidFill>
                <a:latin typeface="GT Walsheim Medium"/>
              </a:rPr>
              <a:t> order of </a:t>
            </a:r>
            <a:r>
              <a:rPr lang="en-US" sz="1800" dirty="0">
                <a:solidFill>
                  <a:srgbClr val="002060"/>
                </a:solidFill>
                <a:latin typeface="GT Walsheim Medium"/>
              </a:rPr>
              <a:t>a </a:t>
            </a:r>
            <a:r>
              <a:rPr lang="pl-PL" sz="1800" dirty="0" err="1">
                <a:solidFill>
                  <a:srgbClr val="002060"/>
                </a:solidFill>
                <a:latin typeface="GT Walsheim Medium"/>
              </a:rPr>
              <a:t>particular</a:t>
            </a:r>
            <a:r>
              <a:rPr lang="en-US" sz="1800" dirty="0">
                <a:solidFill>
                  <a:srgbClr val="002060"/>
                </a:solidFill>
                <a:latin typeface="GT Walsheim Medium"/>
              </a:rPr>
              <a:t> </a:t>
            </a:r>
            <a:r>
              <a:rPr lang="pl-PL" sz="1800" dirty="0" err="1">
                <a:solidFill>
                  <a:srgbClr val="002060"/>
                </a:solidFill>
                <a:latin typeface="GT Walsheim Medium"/>
              </a:rPr>
              <a:t>title</a:t>
            </a:r>
            <a:endParaRPr lang="pl-PL" sz="100" dirty="0">
              <a:solidFill>
                <a:srgbClr val="002060"/>
              </a:solidFill>
              <a:latin typeface="GT Walsheim Medium" pitchFamily="2" charset="-18"/>
            </a:endParaRPr>
          </a:p>
          <a:p>
            <a:pPr algn="r"/>
            <a:endParaRPr lang="pl-PL" sz="1100" b="1" dirty="0">
              <a:solidFill>
                <a:srgbClr val="002060"/>
              </a:solidFill>
              <a:latin typeface="GT Walsheim Medium" pitchFamily="2" charset="-18"/>
            </a:endParaRPr>
          </a:p>
          <a:p>
            <a:pPr algn="r"/>
            <a:r>
              <a:rPr lang="pl-PL" sz="1700" b="1" dirty="0">
                <a:solidFill>
                  <a:srgbClr val="002060"/>
                </a:solidFill>
                <a:latin typeface="GT Walsheim Medium"/>
              </a:rPr>
              <a:t>…</a:t>
            </a:r>
            <a:r>
              <a:rPr lang="en-US" sz="1700" b="1" dirty="0">
                <a:solidFill>
                  <a:srgbClr val="002060"/>
                </a:solidFill>
                <a:latin typeface="GT Walsheim Medium"/>
              </a:rPr>
              <a:t> in case of </a:t>
            </a:r>
            <a:r>
              <a:rPr lang="pl-PL" sz="1700" b="1" dirty="0" err="1">
                <a:solidFill>
                  <a:srgbClr val="002060"/>
                </a:solidFill>
                <a:latin typeface="GT Walsheim Medium"/>
              </a:rPr>
              <a:t>any</a:t>
            </a:r>
            <a:r>
              <a:rPr lang="pl-PL" sz="1700" b="1" dirty="0">
                <a:solidFill>
                  <a:srgbClr val="002060"/>
                </a:solidFill>
                <a:latin typeface="GT Walsheim Medium"/>
              </a:rPr>
              <a:t> </a:t>
            </a:r>
            <a:r>
              <a:rPr lang="pl-PL" sz="1700" b="1" dirty="0" err="1">
                <a:solidFill>
                  <a:srgbClr val="002060"/>
                </a:solidFill>
                <a:latin typeface="GT Walsheim Medium"/>
              </a:rPr>
              <a:t>difficulties</a:t>
            </a:r>
            <a:r>
              <a:rPr lang="en-US" sz="1700" b="1" dirty="0">
                <a:solidFill>
                  <a:srgbClr val="002060"/>
                </a:solidFill>
                <a:latin typeface="GT Walsheim Medium"/>
              </a:rPr>
              <a:t>, ask a librarian for help, we are here for you </a:t>
            </a:r>
            <a:r>
              <a:rPr lang="pl-PL" sz="1700" b="1" dirty="0">
                <a:solidFill>
                  <a:srgbClr val="002060"/>
                </a:solidFill>
                <a:latin typeface="GT Walsheim Medium"/>
                <a:sym typeface="Wingdings" panose="05000000000000000000" pitchFamily="2" charset="2"/>
              </a:rPr>
              <a:t></a:t>
            </a:r>
            <a:r>
              <a:rPr lang="pl-PL" dirty="0">
                <a:solidFill>
                  <a:srgbClr val="002060"/>
                </a:solidFill>
                <a:latin typeface="GT Walsheim Medium"/>
              </a:rPr>
              <a:t> </a:t>
            </a:r>
            <a:endParaRPr lang="pl-PL" dirty="0">
              <a:solidFill>
                <a:srgbClr val="002060"/>
              </a:solidFill>
              <a:latin typeface="GT Walsheim Medium" pitchFamily="2" charset="-18"/>
            </a:endParaRPr>
          </a:p>
          <a:p>
            <a:pPr algn="ctr"/>
            <a:endParaRPr lang="pl-PL" sz="3200" b="1" baseline="30000" dirty="0">
              <a:solidFill>
                <a:srgbClr val="00B0F0"/>
              </a:solidFill>
              <a:latin typeface="GT Walsheim Medium" pitchFamily="2" charset="-18"/>
            </a:endParaRPr>
          </a:p>
          <a:p>
            <a:endParaRPr lang="pl-PL" sz="1800" dirty="0">
              <a:solidFill>
                <a:srgbClr val="002060"/>
              </a:solidFill>
              <a:latin typeface="GT Walsheim Medium" pitchFamily="2" charset="-18"/>
            </a:endParaRPr>
          </a:p>
          <a:p>
            <a:r>
              <a:rPr lang="pl-PL" sz="1600" dirty="0">
                <a:solidFill>
                  <a:srgbClr val="002060"/>
                </a:solidFill>
                <a:latin typeface="GT Walsheim Medium"/>
              </a:rPr>
              <a:t>	</a:t>
            </a:r>
          </a:p>
          <a:p>
            <a:endParaRPr lang="pl-PL" sz="1600" dirty="0">
              <a:solidFill>
                <a:srgbClr val="002060"/>
              </a:solidFill>
              <a:latin typeface="GT Walsheim Medium" pitchFamily="2" charset="-18"/>
            </a:endParaRPr>
          </a:p>
          <a:p>
            <a:pPr algn="just"/>
            <a:endParaRPr lang="pl-PL" sz="1800" b="1" dirty="0">
              <a:solidFill>
                <a:srgbClr val="002060"/>
              </a:solidFill>
              <a:latin typeface="GT Walsheim Medium" pitchFamily="2" charset="-18"/>
            </a:endParaRPr>
          </a:p>
        </p:txBody>
      </p:sp>
      <p:pic>
        <p:nvPicPr>
          <p:cNvPr id="2" name="Obraz 2" descr="Obraz zawierający książka, półka, wewnątrz, komputer&#10;&#10;Opis wygenerowany przy bardzo wysokim poziomie pewności">
            <a:extLst>
              <a:ext uri="{FF2B5EF4-FFF2-40B4-BE49-F238E27FC236}">
                <a16:creationId xmlns:a16="http://schemas.microsoft.com/office/drawing/2014/main" id="{ECA9125C-3C1C-479E-9563-E91CF93415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6071" y="981076"/>
            <a:ext cx="4715242" cy="32004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24"/>
          <p:cNvSpPr txBox="1">
            <a:spLocks noGrp="1"/>
          </p:cNvSpPr>
          <p:nvPr>
            <p:ph type="title"/>
          </p:nvPr>
        </p:nvSpPr>
        <p:spPr>
          <a:xfrm>
            <a:off x="520700" y="774883"/>
            <a:ext cx="9650413" cy="443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/>
            <a:r>
              <a:rPr lang="pl-PL" dirty="0">
                <a:solidFill>
                  <a:srgbClr val="002060"/>
                </a:solidFill>
                <a:latin typeface="GT Walsheim Medium" pitchFamily="2" charset="-18"/>
              </a:rPr>
              <a:t>Virtual Reading </a:t>
            </a:r>
            <a:r>
              <a:rPr lang="pl-PL" dirty="0" err="1">
                <a:solidFill>
                  <a:srgbClr val="002060"/>
                </a:solidFill>
                <a:latin typeface="GT Walsheim Medium" pitchFamily="2" charset="-18"/>
              </a:rPr>
              <a:t>Room</a:t>
            </a:r>
            <a:r>
              <a:rPr lang="pl-PL" dirty="0">
                <a:solidFill>
                  <a:srgbClr val="002060"/>
                </a:solidFill>
                <a:latin typeface="GT Walsheim Medium" pitchFamily="2" charset="-18"/>
              </a:rPr>
              <a:t> </a:t>
            </a:r>
            <a:r>
              <a:rPr lang="pl-PL" dirty="0" err="1">
                <a:solidFill>
                  <a:srgbClr val="002060"/>
                </a:solidFill>
                <a:latin typeface="GT Walsheim Medium" pitchFamily="2" charset="-18"/>
              </a:rPr>
              <a:t>Academica</a:t>
            </a:r>
            <a:endParaRPr sz="3200" b="1" i="0" u="none" strike="noStrike" cap="none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520700" y="1628775"/>
            <a:ext cx="10042525" cy="52865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/>
            <a:r>
              <a:rPr lang="pl-PL" sz="1800" dirty="0">
                <a:solidFill>
                  <a:srgbClr val="00B0F0"/>
                </a:solidFill>
                <a:latin typeface="GT Walsheim Medium"/>
              </a:rPr>
              <a:t>…</a:t>
            </a:r>
            <a:r>
              <a:rPr lang="en-US" sz="1800" dirty="0">
                <a:solidFill>
                  <a:srgbClr val="00B0F0"/>
                </a:solidFill>
                <a:latin typeface="GT Walsheim Medium"/>
              </a:rPr>
              <a:t>The National Library in your Reading Room!</a:t>
            </a:r>
            <a:endParaRPr lang="pl-PL" sz="1800" dirty="0">
              <a:solidFill>
                <a:srgbClr val="00B0F0"/>
              </a:solidFill>
              <a:latin typeface="GT Walsheim Medium"/>
            </a:endParaRPr>
          </a:p>
          <a:p>
            <a:pPr algn="just"/>
            <a:endParaRPr lang="pl-PL" sz="1800" dirty="0">
              <a:solidFill>
                <a:srgbClr val="002060"/>
              </a:solidFill>
              <a:latin typeface="GT Walsheim Medium" pitchFamily="2" charset="-18"/>
            </a:endParaRPr>
          </a:p>
          <a:p>
            <a:pPr algn="just"/>
            <a:r>
              <a:rPr lang="en-US" sz="1800" dirty="0" err="1">
                <a:solidFill>
                  <a:srgbClr val="002060"/>
                </a:solidFill>
                <a:latin typeface="GT Walsheim Medium"/>
              </a:rPr>
              <a:t>Academica</a:t>
            </a:r>
            <a:r>
              <a:rPr lang="en-US" sz="1800" dirty="0">
                <a:solidFill>
                  <a:srgbClr val="002060"/>
                </a:solidFill>
                <a:latin typeface="GT Walsheim Medium"/>
              </a:rPr>
              <a:t> is an innovative tool that enables access to digital resources, including contemporary books and scientific journals from all fields of knowledge collected by the National Library.</a:t>
            </a:r>
            <a:endParaRPr lang="pl-PL" sz="1800" dirty="0">
              <a:solidFill>
                <a:srgbClr val="002060"/>
              </a:solidFill>
              <a:latin typeface="GT Walsheim Medium" pitchFamily="2" charset="-18"/>
            </a:endParaRPr>
          </a:p>
          <a:p>
            <a:pPr algn="just"/>
            <a:r>
              <a:rPr lang="pl-PL" sz="1800" dirty="0" err="1">
                <a:solidFill>
                  <a:srgbClr val="002060"/>
                </a:solidFill>
                <a:latin typeface="GT Walsheim Medium"/>
              </a:rPr>
              <a:t>Among</a:t>
            </a:r>
            <a:r>
              <a:rPr lang="pl-PL" sz="1800" dirty="0">
                <a:solidFill>
                  <a:srgbClr val="002060"/>
                </a:solidFill>
                <a:latin typeface="GT Walsheim Medium"/>
              </a:rPr>
              <a:t> </a:t>
            </a:r>
            <a:r>
              <a:rPr lang="pl-PL" sz="1800" dirty="0" err="1">
                <a:solidFill>
                  <a:srgbClr val="002060"/>
                </a:solidFill>
                <a:latin typeface="GT Walsheim Medium"/>
              </a:rPr>
              <a:t>others</a:t>
            </a:r>
            <a:r>
              <a:rPr lang="pl-PL" sz="1800" dirty="0">
                <a:solidFill>
                  <a:srgbClr val="002060"/>
                </a:solidFill>
                <a:latin typeface="GT Walsheim Medium"/>
              </a:rPr>
              <a:t> :</a:t>
            </a:r>
          </a:p>
          <a:p>
            <a:pPr algn="just"/>
            <a:r>
              <a:rPr lang="pl-PL" sz="1800" dirty="0">
                <a:solidFill>
                  <a:srgbClr val="00B0F0"/>
                </a:solidFill>
                <a:latin typeface="GT Walsheim Medium"/>
              </a:rPr>
              <a:t> → </a:t>
            </a:r>
            <a:r>
              <a:rPr lang="pl-PL" sz="1800" dirty="0" err="1">
                <a:solidFill>
                  <a:srgbClr val="002060"/>
                </a:solidFill>
                <a:latin typeface="GT Walsheim Medium"/>
              </a:rPr>
              <a:t>academic</a:t>
            </a:r>
            <a:r>
              <a:rPr lang="pl-PL" sz="1800" dirty="0">
                <a:solidFill>
                  <a:srgbClr val="002060"/>
                </a:solidFill>
                <a:latin typeface="GT Walsheim Medium"/>
              </a:rPr>
              <a:t> </a:t>
            </a:r>
            <a:r>
              <a:rPr lang="pl-PL" sz="1800" dirty="0" err="1">
                <a:solidFill>
                  <a:srgbClr val="002060"/>
                </a:solidFill>
                <a:latin typeface="GT Walsheim Medium"/>
              </a:rPr>
              <a:t>textbooks</a:t>
            </a:r>
            <a:endParaRPr lang="pl-PL" sz="1800" dirty="0">
              <a:solidFill>
                <a:srgbClr val="002060"/>
              </a:solidFill>
              <a:latin typeface="GT Walsheim Medium"/>
            </a:endParaRPr>
          </a:p>
          <a:p>
            <a:pPr algn="just"/>
            <a:r>
              <a:rPr lang="pl-PL" sz="1800" dirty="0">
                <a:solidFill>
                  <a:srgbClr val="002060"/>
                </a:solidFill>
                <a:latin typeface="GT Walsheim Medium"/>
              </a:rPr>
              <a:t> </a:t>
            </a:r>
            <a:r>
              <a:rPr lang="pl-PL" sz="1800" dirty="0">
                <a:solidFill>
                  <a:srgbClr val="00B0F0"/>
                </a:solidFill>
                <a:latin typeface="GT Walsheim Medium"/>
              </a:rPr>
              <a:t>→ </a:t>
            </a:r>
            <a:r>
              <a:rPr lang="pl-PL" sz="1800" dirty="0" err="1">
                <a:solidFill>
                  <a:srgbClr val="002060"/>
                </a:solidFill>
                <a:latin typeface="GT Walsheim Medium"/>
              </a:rPr>
              <a:t>scientific</a:t>
            </a:r>
            <a:r>
              <a:rPr lang="pl-PL" sz="1800" dirty="0">
                <a:solidFill>
                  <a:srgbClr val="002060"/>
                </a:solidFill>
                <a:latin typeface="GT Walsheim Medium"/>
              </a:rPr>
              <a:t> </a:t>
            </a:r>
            <a:r>
              <a:rPr lang="pl-PL" sz="1800" dirty="0" err="1">
                <a:solidFill>
                  <a:srgbClr val="002060"/>
                </a:solidFill>
                <a:latin typeface="GT Walsheim Medium"/>
              </a:rPr>
              <a:t>studies</a:t>
            </a:r>
            <a:endParaRPr lang="pl-PL" sz="1800" dirty="0">
              <a:solidFill>
                <a:srgbClr val="002060"/>
              </a:solidFill>
              <a:latin typeface="GT Walsheim Medium"/>
            </a:endParaRPr>
          </a:p>
          <a:p>
            <a:r>
              <a:rPr lang="pl-PL" sz="1800" dirty="0">
                <a:solidFill>
                  <a:srgbClr val="002060"/>
                </a:solidFill>
                <a:latin typeface="GT Walsheim Medium"/>
              </a:rPr>
              <a:t> </a:t>
            </a:r>
            <a:r>
              <a:rPr lang="pl-PL" sz="1800" dirty="0">
                <a:solidFill>
                  <a:srgbClr val="00B0F0"/>
                </a:solidFill>
                <a:latin typeface="GT Walsheim Medium"/>
              </a:rPr>
              <a:t>→ </a:t>
            </a:r>
            <a:r>
              <a:rPr lang="en-US" sz="1800" dirty="0">
                <a:solidFill>
                  <a:srgbClr val="002060"/>
                </a:solidFill>
                <a:latin typeface="GT Walsheim Medium"/>
              </a:rPr>
              <a:t>selected scientific journals from the</a:t>
            </a:r>
            <a:r>
              <a:rPr lang="pl-PL" sz="1800" dirty="0">
                <a:solidFill>
                  <a:srgbClr val="002060"/>
                </a:solidFill>
                <a:latin typeface="GT Walsheim Medium"/>
              </a:rPr>
              <a:t> list of</a:t>
            </a:r>
            <a:r>
              <a:rPr lang="en-US" sz="1800" dirty="0">
                <a:solidFill>
                  <a:srgbClr val="002060"/>
                </a:solidFill>
                <a:latin typeface="GT Walsheim Medium"/>
              </a:rPr>
              <a:t> Ministry of Science and Higher Education</a:t>
            </a:r>
            <a:r>
              <a:rPr lang="pl-PL" sz="1800" dirty="0">
                <a:solidFill>
                  <a:srgbClr val="00B0F0"/>
                </a:solidFill>
                <a:latin typeface="GT Walsheim Medium"/>
              </a:rPr>
              <a:t> </a:t>
            </a:r>
            <a:r>
              <a:rPr lang="pl-PL" sz="1800" dirty="0">
                <a:solidFill>
                  <a:srgbClr val="002060"/>
                </a:solidFill>
                <a:latin typeface="GT Walsheim Medium"/>
              </a:rPr>
              <a:t>System.</a:t>
            </a:r>
            <a:endParaRPr lang="pl-PL" sz="1800" dirty="0">
              <a:solidFill>
                <a:srgbClr val="002060"/>
              </a:solidFill>
              <a:latin typeface="GT Walsheim Medium" pitchFamily="2" charset="-18"/>
            </a:endParaRPr>
          </a:p>
          <a:p>
            <a:pPr algn="just"/>
            <a:endParaRPr lang="pl-PL" sz="1800" dirty="0">
              <a:solidFill>
                <a:srgbClr val="002060"/>
              </a:solidFill>
              <a:latin typeface="GT Walsheim Medium" pitchFamily="2" charset="-18"/>
            </a:endParaRPr>
          </a:p>
          <a:p>
            <a:pPr algn="just"/>
            <a:endParaRPr lang="pl-PL" sz="1800" dirty="0">
              <a:solidFill>
                <a:srgbClr val="002060"/>
              </a:solidFill>
              <a:latin typeface="GT Walsheim Medium" pitchFamily="2" charset="-18"/>
            </a:endParaRPr>
          </a:p>
          <a:p>
            <a:pPr algn="just"/>
            <a:r>
              <a:rPr lang="en-US" sz="1800" dirty="0">
                <a:solidFill>
                  <a:srgbClr val="002060"/>
                </a:solidFill>
                <a:latin typeface="GT Walsheim Medium"/>
              </a:rPr>
              <a:t>Currently, the resources </a:t>
            </a:r>
            <a:r>
              <a:rPr lang="en-GB" sz="1800" dirty="0">
                <a:solidFill>
                  <a:srgbClr val="002060"/>
                </a:solidFill>
                <a:latin typeface="GT Walsheim Medium"/>
              </a:rPr>
              <a:t>include</a:t>
            </a:r>
            <a:r>
              <a:rPr lang="en-US" sz="1800" dirty="0">
                <a:solidFill>
                  <a:srgbClr val="002060"/>
                </a:solidFill>
                <a:latin typeface="GT Walsheim Medium"/>
              </a:rPr>
              <a:t> approximately 3,000,000 and are constantly being expanded.</a:t>
            </a:r>
            <a:endParaRPr lang="pl-PL" sz="1800" dirty="0">
              <a:solidFill>
                <a:srgbClr val="002060"/>
              </a:solidFill>
              <a:latin typeface="GT Walsheim Medium" pitchFamily="2" charset="-18"/>
            </a:endParaRPr>
          </a:p>
          <a:p>
            <a:pPr algn="just"/>
            <a:endParaRPr lang="pl-PL" sz="1800" dirty="0">
              <a:solidFill>
                <a:srgbClr val="002060"/>
              </a:solidFill>
              <a:latin typeface="GT Walsheim Medium" pitchFamily="2" charset="-18"/>
            </a:endParaRPr>
          </a:p>
          <a:p>
            <a:pPr>
              <a:lnSpc>
                <a:spcPct val="115000"/>
              </a:lnSpc>
            </a:pPr>
            <a:r>
              <a:rPr lang="pl-PL" dirty="0">
                <a:solidFill>
                  <a:srgbClr val="002060"/>
                </a:solidFill>
                <a:latin typeface="GT Walsheim Medium"/>
                <a:ea typeface="Calibri"/>
                <a:cs typeface="Times New Roman"/>
              </a:rPr>
              <a:t>					</a:t>
            </a:r>
          </a:p>
          <a:p>
            <a:pPr>
              <a:lnSpc>
                <a:spcPct val="115000"/>
              </a:lnSpc>
            </a:pPr>
            <a:r>
              <a:rPr lang="pl-PL" dirty="0">
                <a:solidFill>
                  <a:srgbClr val="002060"/>
                </a:solidFill>
                <a:latin typeface="GT Walsheim Medium"/>
                <a:ea typeface="Calibri"/>
                <a:cs typeface="Times New Roman"/>
              </a:rPr>
              <a:t>					</a:t>
            </a:r>
            <a:endParaRPr lang="pl-PL" dirty="0">
              <a:solidFill>
                <a:srgbClr val="002060"/>
              </a:solidFill>
              <a:latin typeface="GT Walsheim Medium"/>
            </a:endParaRPr>
          </a:p>
          <a:p>
            <a:pPr algn="ctr"/>
            <a:endParaRPr lang="pl-PL" sz="3200" b="1" baseline="30000" dirty="0">
              <a:solidFill>
                <a:srgbClr val="00B0F0"/>
              </a:solidFill>
              <a:latin typeface="GT Walsheim Medium" pitchFamily="2" charset="-18"/>
            </a:endParaRPr>
          </a:p>
          <a:p>
            <a:endParaRPr lang="pl-PL" sz="1800" dirty="0">
              <a:solidFill>
                <a:srgbClr val="002060"/>
              </a:solidFill>
              <a:latin typeface="GT Walsheim Medium" pitchFamily="2" charset="-18"/>
            </a:endParaRPr>
          </a:p>
          <a:p>
            <a:r>
              <a:rPr lang="pl-PL" sz="1600" dirty="0">
                <a:solidFill>
                  <a:srgbClr val="002060"/>
                </a:solidFill>
                <a:latin typeface="GT Walsheim Medium"/>
              </a:rPr>
              <a:t>	</a:t>
            </a:r>
          </a:p>
          <a:p>
            <a:endParaRPr lang="pl-PL" sz="1600" dirty="0">
              <a:solidFill>
                <a:srgbClr val="002060"/>
              </a:solidFill>
              <a:latin typeface="GT Walsheim Medium" pitchFamily="2" charset="-18"/>
            </a:endParaRPr>
          </a:p>
          <a:p>
            <a:pPr algn="just"/>
            <a:endParaRPr lang="pl-PL" sz="1800" b="1" dirty="0">
              <a:solidFill>
                <a:srgbClr val="002060"/>
              </a:solidFill>
              <a:latin typeface="GT Walsheim Medium" pitchFamily="2" charset="-18"/>
            </a:endParaRPr>
          </a:p>
        </p:txBody>
      </p:sp>
      <p:pic>
        <p:nvPicPr>
          <p:cNvPr id="5" name="Obraz 4" descr="acade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34449" y="5685259"/>
            <a:ext cx="1176451" cy="1104607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27"/>
          <p:cNvSpPr txBox="1">
            <a:spLocks noGrp="1"/>
          </p:cNvSpPr>
          <p:nvPr>
            <p:ph type="title"/>
          </p:nvPr>
        </p:nvSpPr>
        <p:spPr>
          <a:xfrm>
            <a:off x="-191730" y="618276"/>
            <a:ext cx="8438043" cy="624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algn="ctr"/>
            <a:r>
              <a:rPr lang="pl-PL" sz="3200" dirty="0" err="1">
                <a:solidFill>
                  <a:srgbClr val="002060"/>
                </a:solidFill>
                <a:latin typeface="Georgia" panose="02040502050405020303" pitchFamily="18" charset="0"/>
              </a:rPr>
              <a:t>Build</a:t>
            </a:r>
            <a:r>
              <a:rPr lang="en-US" sz="3200" dirty="0">
                <a:solidFill>
                  <a:srgbClr val="002060"/>
                </a:solidFill>
                <a:latin typeface="Georgia" panose="02040502050405020303" pitchFamily="18" charset="0"/>
              </a:rPr>
              <a:t> your book collection with us</a:t>
            </a:r>
            <a:endParaRPr lang="pl-PL" sz="3200" b="1" i="0" u="none" strike="noStrike" cap="none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254" name="Google Shape;254;p27"/>
          <p:cNvSpPr txBox="1">
            <a:spLocks noGrp="1"/>
          </p:cNvSpPr>
          <p:nvPr>
            <p:ph type="body" idx="1"/>
          </p:nvPr>
        </p:nvSpPr>
        <p:spPr>
          <a:xfrm>
            <a:off x="508321" y="1566052"/>
            <a:ext cx="9018201" cy="3045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>
              <a:spcBef>
                <a:spcPts val="0"/>
              </a:spcBef>
            </a:pPr>
            <a:endParaRPr lang="pl-PL" dirty="0">
              <a:latin typeface="GT Walsheim Medium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endParaRPr lang="pl-PL" dirty="0">
              <a:solidFill>
                <a:srgbClr val="002C58"/>
              </a:solidFill>
              <a:latin typeface="GT Walsheim Medium"/>
            </a:endParaRP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tx1"/>
                </a:solidFill>
                <a:latin typeface="GT Walsheim Medium"/>
              </a:rPr>
              <a:t>by </a:t>
            </a:r>
            <a:r>
              <a:rPr lang="en-US" sz="2000" dirty="0">
                <a:solidFill>
                  <a:schemeClr val="tx1"/>
                </a:solidFill>
                <a:latin typeface="GT Walsheim Medium"/>
              </a:rPr>
              <a:t>filling in the </a:t>
            </a:r>
            <a:r>
              <a:rPr lang="pl-PL" sz="2000" b="1" dirty="0" err="1">
                <a:solidFill>
                  <a:schemeClr val="tx1"/>
                </a:solidFill>
                <a:latin typeface="GT Walsheim Medium"/>
              </a:rPr>
              <a:t>Propose</a:t>
            </a:r>
            <a:r>
              <a:rPr lang="pl-PL" sz="2000" b="1" dirty="0">
                <a:solidFill>
                  <a:schemeClr val="tx1"/>
                </a:solidFill>
                <a:latin typeface="GT Walsheim Medium"/>
              </a:rPr>
              <a:t> a </a:t>
            </a:r>
            <a:r>
              <a:rPr lang="pl-PL" sz="2000" b="1" dirty="0" err="1">
                <a:solidFill>
                  <a:schemeClr val="tx1"/>
                </a:solidFill>
                <a:latin typeface="GT Walsheim Medium"/>
              </a:rPr>
              <a:t>new</a:t>
            </a:r>
            <a:r>
              <a:rPr lang="pl-PL" sz="2000" b="1" dirty="0">
                <a:solidFill>
                  <a:schemeClr val="tx1"/>
                </a:solidFill>
                <a:latin typeface="GT Walsheim Medium"/>
              </a:rPr>
              <a:t> </a:t>
            </a:r>
            <a:r>
              <a:rPr lang="pl-PL" sz="2000" b="1" dirty="0" err="1">
                <a:solidFill>
                  <a:schemeClr val="tx1"/>
                </a:solidFill>
                <a:latin typeface="GT Walsheim Medium"/>
              </a:rPr>
              <a:t>item</a:t>
            </a:r>
            <a:r>
              <a:rPr lang="en-US" sz="2000" b="1" dirty="0">
                <a:solidFill>
                  <a:schemeClr val="tx1"/>
                </a:solidFill>
                <a:latin typeface="GT Walsheim Medium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GT Walsheim Medium"/>
              </a:rPr>
              <a:t>form in the </a:t>
            </a:r>
            <a:r>
              <a:rPr lang="en-US" sz="2000" dirty="0" err="1">
                <a:solidFill>
                  <a:schemeClr val="tx1"/>
                </a:solidFill>
                <a:latin typeface="GT Walsheim Medium"/>
              </a:rPr>
              <a:t>Integro</a:t>
            </a:r>
            <a:r>
              <a:rPr lang="en-US" sz="2000" dirty="0">
                <a:solidFill>
                  <a:schemeClr val="tx1"/>
                </a:solidFill>
                <a:latin typeface="GT Walsheim Medium"/>
              </a:rPr>
              <a:t> catalog</a:t>
            </a:r>
            <a:r>
              <a:rPr lang="pl-PL" sz="2000" dirty="0" err="1">
                <a:solidFill>
                  <a:schemeClr val="tx1"/>
                </a:solidFill>
                <a:latin typeface="GT Walsheim Medium"/>
              </a:rPr>
              <a:t>ue</a:t>
            </a:r>
            <a:endParaRPr lang="pl-PL" sz="2000" dirty="0">
              <a:solidFill>
                <a:schemeClr val="tx1"/>
              </a:solidFill>
              <a:latin typeface="GT Walsheim Medium"/>
            </a:endParaRP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chemeClr val="tx1"/>
                </a:solidFill>
                <a:latin typeface="GT Walsheim Medium"/>
              </a:rPr>
              <a:t>via email :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r>
              <a:rPr lang="pl-PL" sz="2000" dirty="0">
                <a:solidFill>
                  <a:schemeClr val="tx1"/>
                </a:solidFill>
                <a:latin typeface="GT Walsheim Medium"/>
              </a:rPr>
              <a:t>      </a:t>
            </a:r>
            <a:r>
              <a:rPr lang="pl-PL" sz="2000" dirty="0">
                <a:solidFill>
                  <a:schemeClr val="tx1"/>
                </a:solidFill>
                <a:latin typeface="GT Walsheim Medium"/>
                <a:hlinkClick r:id="rId3"/>
              </a:rPr>
              <a:t>biblioteka@wsb.gda.pl</a:t>
            </a:r>
            <a:r>
              <a:rPr lang="pl-PL" sz="2000" b="1" dirty="0">
                <a:solidFill>
                  <a:schemeClr val="tx1"/>
                </a:solidFill>
                <a:latin typeface="GT Walsheim Medium"/>
              </a:rPr>
              <a:t> </a:t>
            </a:r>
            <a:r>
              <a:rPr lang="pl-PL" sz="2000" dirty="0" err="1">
                <a:solidFill>
                  <a:schemeClr val="tx1"/>
                </a:solidFill>
                <a:latin typeface="GT Walsheim Medium"/>
              </a:rPr>
              <a:t>or</a:t>
            </a:r>
            <a:endParaRPr lang="pl-PL" sz="2000" b="1" dirty="0">
              <a:solidFill>
                <a:schemeClr val="tx1"/>
              </a:solidFill>
              <a:latin typeface="GT Walsheim Medium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r>
              <a:rPr lang="pl-PL" sz="2000" dirty="0">
                <a:solidFill>
                  <a:schemeClr val="tx1"/>
                </a:solidFill>
                <a:latin typeface="GT Walsheim Medium"/>
              </a:rPr>
              <a:t>      </a:t>
            </a:r>
            <a:r>
              <a:rPr lang="pl-PL" sz="2000" dirty="0">
                <a:solidFill>
                  <a:schemeClr val="tx1"/>
                </a:solidFill>
                <a:latin typeface="GT Walsheim Medium"/>
                <a:hlinkClick r:id="rId4"/>
              </a:rPr>
              <a:t>biblioteka@wsb.gdynia.pl</a:t>
            </a:r>
            <a:endParaRPr lang="pl-PL" sz="2000" dirty="0">
              <a:solidFill>
                <a:schemeClr val="tx1"/>
              </a:solidFill>
              <a:latin typeface="GT Walsheim Medium"/>
            </a:endParaRPr>
          </a:p>
          <a:p>
            <a:pPr marL="0" indent="0">
              <a:spcBef>
                <a:spcPts val="0"/>
              </a:spcBef>
            </a:pPr>
            <a:endParaRPr lang="pl-PL" sz="2200" b="1" dirty="0">
              <a:solidFill>
                <a:schemeClr val="tx1"/>
              </a:solidFill>
            </a:endParaRPr>
          </a:p>
          <a:p>
            <a:pPr marL="0" indent="0" algn="ctr">
              <a:spcBef>
                <a:spcPts val="0"/>
              </a:spcBef>
            </a:pPr>
            <a:endParaRPr lang="pl-PL" dirty="0">
              <a:solidFill>
                <a:srgbClr val="002C58"/>
              </a:solidFill>
              <a:latin typeface="GT Walsheim Medium" pitchFamily="2" charset="-18"/>
            </a:endParaRPr>
          </a:p>
          <a:p>
            <a:pPr marL="0" indent="0" algn="ctr">
              <a:spcBef>
                <a:spcPts val="0"/>
              </a:spcBef>
            </a:pPr>
            <a:endParaRPr lang="pl-PL" dirty="0">
              <a:solidFill>
                <a:srgbClr val="002060"/>
              </a:solidFill>
              <a:latin typeface="GT Walsheim Medium" pitchFamily="2" charset="-18"/>
            </a:endParaRPr>
          </a:p>
          <a:p>
            <a:pPr marL="0" indent="0" algn="ctr">
              <a:spcBef>
                <a:spcPts val="0"/>
              </a:spcBef>
            </a:pPr>
            <a:endParaRPr lang="pl-PL" dirty="0">
              <a:solidFill>
                <a:srgbClr val="002060"/>
              </a:solidFill>
              <a:latin typeface="GT Walsheim Medium" pitchFamily="2" charset="-18"/>
            </a:endParaRPr>
          </a:p>
        </p:txBody>
      </p:sp>
      <p:pic>
        <p:nvPicPr>
          <p:cNvPr id="2" name="Obraz 2" descr="Obraz zawierający osoba, wewnątrz, książka, stół&#10;&#10;Opis wygenerowany przy bardzo wysokim poziomie pewności">
            <a:extLst>
              <a:ext uri="{FF2B5EF4-FFF2-40B4-BE49-F238E27FC236}">
                <a16:creationId xmlns:a16="http://schemas.microsoft.com/office/drawing/2014/main" id="{57B6D09C-A802-48B3-8119-31C2FCE39FE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11213" y="3104381"/>
            <a:ext cx="5086200" cy="3387136"/>
          </a:xfrm>
          <a:prstGeom prst="rect">
            <a:avLst/>
          </a:prstGeom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ECBDC358-647A-4269-A431-18338F102262}"/>
              </a:ext>
            </a:extLst>
          </p:cNvPr>
          <p:cNvSpPr txBox="1"/>
          <p:nvPr/>
        </p:nvSpPr>
        <p:spPr>
          <a:xfrm>
            <a:off x="508321" y="1365997"/>
            <a:ext cx="9285004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GT Walsheim Medium"/>
              </a:rPr>
              <a:t>We encourage you to send proposals to buy new </a:t>
            </a:r>
            <a:r>
              <a:rPr lang="pl-PL" sz="2000" dirty="0" err="1">
                <a:solidFill>
                  <a:schemeClr val="tx1"/>
                </a:solidFill>
                <a:latin typeface="GT Walsheim Medium"/>
              </a:rPr>
              <a:t>item</a:t>
            </a:r>
            <a:r>
              <a:rPr lang="en-US" sz="2000" dirty="0">
                <a:solidFill>
                  <a:schemeClr val="tx1"/>
                </a:solidFill>
                <a:latin typeface="GT Walsheim Medium"/>
              </a:rPr>
              <a:t>s:</a:t>
            </a:r>
            <a:endParaRPr lang="pl-PL" sz="2000" dirty="0">
              <a:solidFill>
                <a:schemeClr val="tx1"/>
              </a:solidFill>
            </a:endParaRP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920C1308-8523-4E33-BB66-03A7CFBD4D7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4400" y="4548445"/>
            <a:ext cx="2550245" cy="224089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22"/>
          <p:cNvSpPr txBox="1">
            <a:spLocks noGrp="1"/>
          </p:cNvSpPr>
          <p:nvPr>
            <p:ph type="title"/>
          </p:nvPr>
        </p:nvSpPr>
        <p:spPr>
          <a:xfrm>
            <a:off x="644795" y="734636"/>
            <a:ext cx="9650413" cy="443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/>
            <a:r>
              <a:rPr lang="pl-PL" dirty="0" err="1">
                <a:solidFill>
                  <a:srgbClr val="002060"/>
                </a:solidFill>
                <a:latin typeface="Georgia" panose="02040502050405020303" pitchFamily="18" charset="0"/>
              </a:rPr>
              <a:t>Our</a:t>
            </a:r>
            <a:r>
              <a:rPr lang="pl-PL" dirty="0"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  <a:r>
              <a:rPr lang="pl-PL" dirty="0" err="1">
                <a:solidFill>
                  <a:srgbClr val="002060"/>
                </a:solidFill>
                <a:latin typeface="Georgia" panose="02040502050405020303" pitchFamily="18" charset="0"/>
              </a:rPr>
              <a:t>resources</a:t>
            </a:r>
            <a:endParaRPr sz="3200" b="1" i="0" u="none" strike="noStrike" cap="none" dirty="0">
              <a:solidFill>
                <a:schemeClr val="dk1"/>
              </a:solidFill>
              <a:latin typeface="Georgia" panose="02040502050405020303" pitchFamily="18" charset="0"/>
              <a:sym typeface="Georgia"/>
            </a:endParaRPr>
          </a:p>
        </p:txBody>
      </p:sp>
      <p:pic>
        <p:nvPicPr>
          <p:cNvPr id="8" name="Obraz 7" descr="książk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0928" y="1422285"/>
            <a:ext cx="1008112" cy="931486"/>
          </a:xfrm>
          <a:prstGeom prst="rect">
            <a:avLst/>
          </a:prstGeom>
        </p:spPr>
      </p:pic>
      <p:sp>
        <p:nvSpPr>
          <p:cNvPr id="11" name="pole tekstowe 10"/>
          <p:cNvSpPr txBox="1"/>
          <p:nvPr/>
        </p:nvSpPr>
        <p:spPr>
          <a:xfrm>
            <a:off x="1610573" y="1416952"/>
            <a:ext cx="6480720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2800" b="1" dirty="0">
                <a:solidFill>
                  <a:srgbClr val="002060"/>
                </a:solidFill>
                <a:latin typeface="GT Walsheim Medium"/>
              </a:rPr>
              <a:t>Traditional book collections</a:t>
            </a:r>
            <a:r>
              <a:rPr lang="pl-PL" sz="2800" b="1" dirty="0">
                <a:solidFill>
                  <a:srgbClr val="002060"/>
                </a:solidFill>
                <a:latin typeface="GT Walsheim Medium"/>
              </a:rPr>
              <a:t> </a:t>
            </a:r>
            <a:r>
              <a:rPr lang="pl-PL" sz="2800" dirty="0">
                <a:solidFill>
                  <a:srgbClr val="002060"/>
                </a:solidFill>
                <a:latin typeface="GT Walsheim Medium"/>
              </a:rPr>
              <a:t> </a:t>
            </a:r>
            <a:r>
              <a:rPr lang="pl-PL" sz="3200" dirty="0">
                <a:solidFill>
                  <a:srgbClr val="002060"/>
                </a:solidFill>
                <a:latin typeface="GT Walsheim Medium"/>
              </a:rPr>
              <a:t>         </a:t>
            </a:r>
            <a:endParaRPr lang="pl-PL" sz="3200" dirty="0">
              <a:solidFill>
                <a:srgbClr val="002060"/>
              </a:solidFill>
              <a:latin typeface="GT Walsheim Medium" pitchFamily="2" charset="-18"/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1598477" y="1992829"/>
            <a:ext cx="6660619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1800" dirty="0">
                <a:solidFill>
                  <a:srgbClr val="002060"/>
                </a:solidFill>
                <a:latin typeface="GT Walsheim Medium"/>
              </a:rPr>
              <a:t> 57 000 </a:t>
            </a:r>
            <a:r>
              <a:rPr lang="pl-PL" sz="1800" dirty="0" err="1">
                <a:solidFill>
                  <a:srgbClr val="002060"/>
                </a:solidFill>
                <a:latin typeface="GT Walsheim Medium"/>
              </a:rPr>
              <a:t>available</a:t>
            </a:r>
            <a:r>
              <a:rPr lang="pl-PL" sz="1800" dirty="0">
                <a:solidFill>
                  <a:srgbClr val="002060"/>
                </a:solidFill>
                <a:latin typeface="GT Walsheim Medium"/>
              </a:rPr>
              <a:t> </a:t>
            </a:r>
            <a:r>
              <a:rPr lang="pl-PL" sz="1800" dirty="0" err="1">
                <a:solidFill>
                  <a:srgbClr val="002060"/>
                </a:solidFill>
                <a:latin typeface="GT Walsheim Medium"/>
              </a:rPr>
              <a:t>items</a:t>
            </a:r>
            <a:r>
              <a:rPr lang="pl-PL" sz="1800" dirty="0">
                <a:solidFill>
                  <a:srgbClr val="002060"/>
                </a:solidFill>
                <a:latin typeface="GT Walsheim Medium"/>
              </a:rPr>
              <a:t> </a:t>
            </a:r>
            <a:r>
              <a:rPr lang="pl-PL" sz="1800" dirty="0" err="1">
                <a:solidFill>
                  <a:srgbClr val="002060"/>
                </a:solidFill>
                <a:latin typeface="GT Walsheim Medium"/>
              </a:rPr>
              <a:t>at</a:t>
            </a:r>
            <a:r>
              <a:rPr lang="pl-PL" sz="1800" dirty="0">
                <a:solidFill>
                  <a:srgbClr val="002060"/>
                </a:solidFill>
                <a:latin typeface="GT Walsheim Medium"/>
              </a:rPr>
              <a:t> the </a:t>
            </a:r>
            <a:r>
              <a:rPr lang="pl-PL" sz="1800" dirty="0" err="1">
                <a:solidFill>
                  <a:srgbClr val="002060"/>
                </a:solidFill>
                <a:latin typeface="GT Walsheim Medium"/>
              </a:rPr>
              <a:t>library</a:t>
            </a:r>
            <a:r>
              <a:rPr lang="pl-PL" sz="1800" dirty="0">
                <a:solidFill>
                  <a:srgbClr val="002060"/>
                </a:solidFill>
                <a:latin typeface="GT Walsheim Medium"/>
              </a:rPr>
              <a:t> in </a:t>
            </a:r>
            <a:r>
              <a:rPr lang="pl-PL" sz="1800" dirty="0" err="1">
                <a:solidFill>
                  <a:srgbClr val="002060"/>
                </a:solidFill>
                <a:latin typeface="GT Walsheim Medium"/>
              </a:rPr>
              <a:t>Gdansk</a:t>
            </a:r>
            <a:r>
              <a:rPr lang="pl-PL" sz="1800" dirty="0">
                <a:solidFill>
                  <a:srgbClr val="002060"/>
                </a:solidFill>
                <a:latin typeface="GT Walsheim Medium"/>
              </a:rPr>
              <a:t> and Gdynia                 </a:t>
            </a:r>
            <a:endParaRPr lang="pl-PL" sz="1800" dirty="0">
              <a:solidFill>
                <a:srgbClr val="002060"/>
              </a:solidFill>
              <a:latin typeface="GT Walsheim Medium" pitchFamily="2" charset="-18"/>
            </a:endParaRPr>
          </a:p>
        </p:txBody>
      </p:sp>
      <p:pic>
        <p:nvPicPr>
          <p:cNvPr id="13" name="Obraz 12" descr="kul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8121" y="2545838"/>
            <a:ext cx="967894" cy="928489"/>
          </a:xfrm>
          <a:prstGeom prst="rect">
            <a:avLst/>
          </a:prstGeom>
        </p:spPr>
      </p:pic>
      <p:sp>
        <p:nvSpPr>
          <p:cNvPr id="14" name="pole tekstowe 13"/>
          <p:cNvSpPr txBox="1"/>
          <p:nvPr/>
        </p:nvSpPr>
        <p:spPr>
          <a:xfrm>
            <a:off x="1700531" y="2428852"/>
            <a:ext cx="1800200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2800" b="1" dirty="0">
                <a:solidFill>
                  <a:srgbClr val="002060"/>
                </a:solidFill>
                <a:latin typeface="GT Walsheim Medium"/>
              </a:rPr>
              <a:t>e-sources</a:t>
            </a:r>
          </a:p>
        </p:txBody>
      </p:sp>
      <p:sp>
        <p:nvSpPr>
          <p:cNvPr id="15" name="pole tekstowe 14"/>
          <p:cNvSpPr txBox="1"/>
          <p:nvPr/>
        </p:nvSpPr>
        <p:spPr>
          <a:xfrm>
            <a:off x="1700531" y="2952072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002060"/>
                </a:solidFill>
                <a:latin typeface="GT Walsheim Medium" pitchFamily="2" charset="-18"/>
              </a:rPr>
              <a:t>thousands of e-books and full-text journal databases</a:t>
            </a:r>
            <a:endParaRPr lang="pl-PL" sz="1800" dirty="0">
              <a:solidFill>
                <a:srgbClr val="002060"/>
              </a:solidFill>
              <a:latin typeface="GT Walsheim Medium" pitchFamily="2" charset="-18"/>
            </a:endParaRPr>
          </a:p>
        </p:txBody>
      </p:sp>
      <p:pic>
        <p:nvPicPr>
          <p:cNvPr id="16" name="Obraz 15" descr="gazety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4795" y="3687010"/>
            <a:ext cx="864096" cy="798527"/>
          </a:xfrm>
          <a:prstGeom prst="rect">
            <a:avLst/>
          </a:prstGeom>
        </p:spPr>
      </p:pic>
      <p:sp>
        <p:nvSpPr>
          <p:cNvPr id="17" name="Prostokąt 16"/>
          <p:cNvSpPr/>
          <p:nvPr/>
        </p:nvSpPr>
        <p:spPr>
          <a:xfrm>
            <a:off x="1640109" y="3506917"/>
            <a:ext cx="2329484" cy="523220"/>
          </a:xfrm>
          <a:prstGeom prst="rect">
            <a:avLst/>
          </a:prstGeom>
        </p:spPr>
        <p:txBody>
          <a:bodyPr wrap="none" anchor="t">
            <a:spAutoFit/>
          </a:bodyPr>
          <a:lstStyle/>
          <a:p>
            <a:r>
              <a:rPr lang="pl-PL" sz="2800" b="1" dirty="0">
                <a:solidFill>
                  <a:srgbClr val="002060"/>
                </a:solidFill>
                <a:latin typeface="GT Walsheim Medium"/>
              </a:rPr>
              <a:t>Trade </a:t>
            </a:r>
            <a:r>
              <a:rPr lang="pl-PL" sz="2800" b="1" dirty="0" err="1">
                <a:solidFill>
                  <a:srgbClr val="002060"/>
                </a:solidFill>
                <a:latin typeface="GT Walsheim Medium"/>
              </a:rPr>
              <a:t>journals</a:t>
            </a:r>
            <a:endParaRPr lang="pl-PL" sz="2800" b="1" dirty="0">
              <a:solidFill>
                <a:srgbClr val="002060"/>
              </a:solidFill>
              <a:latin typeface="GT Walsheim Medium"/>
            </a:endParaRPr>
          </a:p>
        </p:txBody>
      </p:sp>
      <p:sp>
        <p:nvSpPr>
          <p:cNvPr id="18" name="pole tekstowe 17"/>
          <p:cNvSpPr txBox="1"/>
          <p:nvPr/>
        </p:nvSpPr>
        <p:spPr>
          <a:xfrm>
            <a:off x="1645196" y="4082764"/>
            <a:ext cx="7200914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800" dirty="0">
                <a:solidFill>
                  <a:srgbClr val="002060"/>
                </a:solidFill>
                <a:latin typeface="GT Walsheim Medium"/>
              </a:rPr>
              <a:t>available in the reading room, including electronic editions, </a:t>
            </a:r>
            <a:r>
              <a:rPr lang="en-GB" sz="1800" dirty="0">
                <a:solidFill>
                  <a:srgbClr val="002060"/>
                </a:solidFill>
                <a:latin typeface="GT Walsheim Medium"/>
              </a:rPr>
              <a:t>among others</a:t>
            </a:r>
            <a:r>
              <a:rPr lang="pl-PL" sz="1800" dirty="0">
                <a:solidFill>
                  <a:srgbClr val="002060"/>
                </a:solidFill>
                <a:latin typeface="GT Walsheim Medium"/>
              </a:rPr>
              <a:t>:</a:t>
            </a:r>
          </a:p>
        </p:txBody>
      </p:sp>
      <p:pic>
        <p:nvPicPr>
          <p:cNvPr id="19" name="Obraz 18" descr="academ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26976" y="5800525"/>
            <a:ext cx="996989" cy="936104"/>
          </a:xfrm>
          <a:prstGeom prst="rect">
            <a:avLst/>
          </a:prstGeom>
        </p:spPr>
      </p:pic>
      <p:sp>
        <p:nvSpPr>
          <p:cNvPr id="20" name="pole tekstowe 19"/>
          <p:cNvSpPr txBox="1"/>
          <p:nvPr/>
        </p:nvSpPr>
        <p:spPr>
          <a:xfrm>
            <a:off x="1539472" y="5797765"/>
            <a:ext cx="5944985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2800" b="1" dirty="0">
                <a:solidFill>
                  <a:srgbClr val="002060"/>
                </a:solidFill>
                <a:latin typeface="GT Walsheim Medium"/>
              </a:rPr>
              <a:t>Virtual </a:t>
            </a:r>
            <a:r>
              <a:rPr lang="pl-PL" sz="2800" b="1" dirty="0" err="1">
                <a:solidFill>
                  <a:srgbClr val="002060"/>
                </a:solidFill>
                <a:latin typeface="GT Walsheim Medium"/>
              </a:rPr>
              <a:t>reading</a:t>
            </a:r>
            <a:r>
              <a:rPr lang="pl-PL" sz="2800" b="1" dirty="0">
                <a:solidFill>
                  <a:srgbClr val="002060"/>
                </a:solidFill>
                <a:latin typeface="GT Walsheim Medium"/>
              </a:rPr>
              <a:t> </a:t>
            </a:r>
            <a:r>
              <a:rPr lang="pl-PL" sz="2800" b="1" dirty="0" err="1">
                <a:solidFill>
                  <a:srgbClr val="002060"/>
                </a:solidFill>
                <a:latin typeface="GT Walsheim Medium"/>
              </a:rPr>
              <a:t>room</a:t>
            </a:r>
            <a:r>
              <a:rPr lang="pl-PL" sz="2800" b="1" dirty="0">
                <a:solidFill>
                  <a:srgbClr val="002060"/>
                </a:solidFill>
                <a:latin typeface="GT Walsheim Medium"/>
              </a:rPr>
              <a:t> </a:t>
            </a:r>
            <a:r>
              <a:rPr lang="pl-PL" sz="2800" b="1" dirty="0" err="1">
                <a:solidFill>
                  <a:srgbClr val="002060"/>
                </a:solidFill>
                <a:latin typeface="GT Walsheim Medium"/>
              </a:rPr>
              <a:t>Academica</a:t>
            </a:r>
            <a:endParaRPr lang="pl-PL" sz="2800" b="1" dirty="0">
              <a:solidFill>
                <a:srgbClr val="002060"/>
              </a:solidFill>
              <a:latin typeface="GT Walsheim Medium"/>
            </a:endParaRPr>
          </a:p>
        </p:txBody>
      </p:sp>
      <p:sp>
        <p:nvSpPr>
          <p:cNvPr id="21" name="pole tekstowe 20"/>
          <p:cNvSpPr txBox="1"/>
          <p:nvPr/>
        </p:nvSpPr>
        <p:spPr>
          <a:xfrm>
            <a:off x="1592238" y="6366689"/>
            <a:ext cx="7380312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800" dirty="0">
                <a:solidFill>
                  <a:srgbClr val="002060"/>
                </a:solidFill>
                <a:latin typeface="GT Walsheim Medium"/>
              </a:rPr>
              <a:t>over 3</a:t>
            </a:r>
            <a:r>
              <a:rPr lang="pl-PL" sz="1800" dirty="0">
                <a:solidFill>
                  <a:srgbClr val="002060"/>
                </a:solidFill>
                <a:latin typeface="GT Walsheim Medium"/>
              </a:rPr>
              <a:t> </a:t>
            </a:r>
            <a:r>
              <a:rPr lang="en-US" sz="1800" dirty="0">
                <a:solidFill>
                  <a:srgbClr val="002060"/>
                </a:solidFill>
                <a:latin typeface="GT Walsheim Medium"/>
              </a:rPr>
              <a:t>000</a:t>
            </a:r>
            <a:r>
              <a:rPr lang="pl-PL" sz="1800" dirty="0">
                <a:solidFill>
                  <a:srgbClr val="002060"/>
                </a:solidFill>
                <a:latin typeface="GT Walsheim Medium"/>
              </a:rPr>
              <a:t> </a:t>
            </a:r>
            <a:r>
              <a:rPr lang="en-US" sz="1800" dirty="0">
                <a:solidFill>
                  <a:srgbClr val="002060"/>
                </a:solidFill>
                <a:latin typeface="GT Walsheim Medium"/>
              </a:rPr>
              <a:t>000 files provided by the National Library</a:t>
            </a:r>
            <a:endParaRPr lang="pl-PL" sz="1800" dirty="0">
              <a:solidFill>
                <a:srgbClr val="002060"/>
              </a:solidFill>
              <a:latin typeface="GT Walsheim Medium"/>
            </a:endParaRP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74219D8C-D0C4-45FA-BE02-2204493A5010}"/>
              </a:ext>
            </a:extLst>
          </p:cNvPr>
          <p:cNvSpPr txBox="1"/>
          <p:nvPr/>
        </p:nvSpPr>
        <p:spPr>
          <a:xfrm>
            <a:off x="6042775" y="1561942"/>
            <a:ext cx="2743199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l-PL" sz="2000" b="1" dirty="0" err="1">
                <a:solidFill>
                  <a:srgbClr val="FF0000"/>
                </a:solidFill>
                <a:latin typeface="GT Walsheim Medium"/>
                <a:hlinkClick r:id="rId7"/>
              </a:rPr>
              <a:t>Browse</a:t>
            </a:r>
            <a:r>
              <a:rPr lang="pl-PL" sz="2000" b="1" dirty="0">
                <a:solidFill>
                  <a:srgbClr val="FF0000"/>
                </a:solidFill>
                <a:latin typeface="GT Walsheim Medium"/>
                <a:hlinkClick r:id="rId7"/>
              </a:rPr>
              <a:t>&gt;</a:t>
            </a:r>
            <a:endParaRPr lang="pl-PL" sz="2000" b="1" dirty="0">
              <a:solidFill>
                <a:srgbClr val="FF0000"/>
              </a:solidFill>
              <a:latin typeface="GT Walsheim Medium"/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5EBABBFF-0C4A-4FC7-BE2C-2FEA62C659E6}"/>
              </a:ext>
            </a:extLst>
          </p:cNvPr>
          <p:cNvSpPr txBox="1"/>
          <p:nvPr/>
        </p:nvSpPr>
        <p:spPr>
          <a:xfrm>
            <a:off x="3401772" y="2509691"/>
            <a:ext cx="2743199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GT Walsheim Medium"/>
                <a:hlinkClick r:id="rId8"/>
              </a:rPr>
              <a:t>Browse </a:t>
            </a:r>
            <a:r>
              <a:rPr lang="pl-PL" sz="2000" b="1" dirty="0">
                <a:solidFill>
                  <a:srgbClr val="FF0000"/>
                </a:solidFill>
                <a:latin typeface="GT Walsheim Medium"/>
                <a:hlinkClick r:id="rId8"/>
              </a:rPr>
              <a:t>&gt;</a:t>
            </a:r>
            <a:endParaRPr lang="pl-PL" sz="2000" b="1" dirty="0">
              <a:latin typeface="GT Walsheim Medium"/>
              <a:hlinkClick r:id="rId8"/>
            </a:endParaRPr>
          </a:p>
        </p:txBody>
      </p:sp>
      <p:pic>
        <p:nvPicPr>
          <p:cNvPr id="4" name="Obraz 4" descr="Obraz zawierający gazeta, tekst&#10;&#10;Opis wygenerowany przy bardzo wysokim poziomie pewności">
            <a:extLst>
              <a:ext uri="{FF2B5EF4-FFF2-40B4-BE49-F238E27FC236}">
                <a16:creationId xmlns:a16="http://schemas.microsoft.com/office/drawing/2014/main" id="{826D3C4E-7D21-4A9C-ABAC-7481D0D316D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002171" y="4449546"/>
            <a:ext cx="851980" cy="1329254"/>
          </a:xfrm>
          <a:prstGeom prst="rect">
            <a:avLst/>
          </a:prstGeom>
        </p:spPr>
      </p:pic>
      <p:pic>
        <p:nvPicPr>
          <p:cNvPr id="6" name="Obraz 6" descr="Obraz zawierający gazeta, tekst&#10;&#10;Opis wygenerowany przy bardzo wysokim poziomie pewności">
            <a:extLst>
              <a:ext uri="{FF2B5EF4-FFF2-40B4-BE49-F238E27FC236}">
                <a16:creationId xmlns:a16="http://schemas.microsoft.com/office/drawing/2014/main" id="{B5DBA282-AA9E-45CF-8BD5-CA8E5A6D2C1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299937" y="4465356"/>
            <a:ext cx="915338" cy="1329253"/>
          </a:xfrm>
          <a:prstGeom prst="rect">
            <a:avLst/>
          </a:prstGeom>
        </p:spPr>
      </p:pic>
      <p:pic>
        <p:nvPicPr>
          <p:cNvPr id="9" name="Obraz 9" descr="Obraz zawierający gazeta, tekst&#10;&#10;Opis wygenerowany przy bardzo wysokim poziomie pewności">
            <a:extLst>
              <a:ext uri="{FF2B5EF4-FFF2-40B4-BE49-F238E27FC236}">
                <a16:creationId xmlns:a16="http://schemas.microsoft.com/office/drawing/2014/main" id="{D47ED4A4-EBD2-4AD4-BD7F-750E7010B7D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44900" y="4476479"/>
            <a:ext cx="921659" cy="1322932"/>
          </a:xfrm>
          <a:prstGeom prst="rect">
            <a:avLst/>
          </a:prstGeom>
        </p:spPr>
      </p:pic>
      <p:pic>
        <p:nvPicPr>
          <p:cNvPr id="22" name="Obraz 22">
            <a:extLst>
              <a:ext uri="{FF2B5EF4-FFF2-40B4-BE49-F238E27FC236}">
                <a16:creationId xmlns:a16="http://schemas.microsoft.com/office/drawing/2014/main" id="{95452EE6-4516-429B-B779-4090E8EA585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159652" y="4473505"/>
            <a:ext cx="988379" cy="1329015"/>
          </a:xfrm>
          <a:prstGeom prst="rect">
            <a:avLst/>
          </a:prstGeom>
        </p:spPr>
      </p:pic>
      <p:sp>
        <p:nvSpPr>
          <p:cNvPr id="24" name="pole tekstowe 23">
            <a:extLst>
              <a:ext uri="{FF2B5EF4-FFF2-40B4-BE49-F238E27FC236}">
                <a16:creationId xmlns:a16="http://schemas.microsoft.com/office/drawing/2014/main" id="{F69B27FC-EBF8-4B71-8F21-6FE2B24D0E11}"/>
              </a:ext>
            </a:extLst>
          </p:cNvPr>
          <p:cNvSpPr txBox="1"/>
          <p:nvPr/>
        </p:nvSpPr>
        <p:spPr>
          <a:xfrm>
            <a:off x="6653841" y="5902363"/>
            <a:ext cx="2743199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l-PL" sz="2000" b="1" dirty="0" err="1">
                <a:solidFill>
                  <a:srgbClr val="FF0000"/>
                </a:solidFill>
                <a:latin typeface="GT Walsheim Medium"/>
                <a:hlinkClick r:id="rId13"/>
              </a:rPr>
              <a:t>Browse</a:t>
            </a:r>
            <a:r>
              <a:rPr lang="pl-PL" sz="2000" b="1" dirty="0">
                <a:solidFill>
                  <a:srgbClr val="FF0000"/>
                </a:solidFill>
                <a:latin typeface="GT Walsheim Medium"/>
                <a:hlinkClick r:id="rId13"/>
              </a:rPr>
              <a:t> &gt;</a:t>
            </a:r>
            <a:endParaRPr lang="pl-PL" sz="2000" dirty="0">
              <a:latin typeface="GT Walsheim Medium"/>
              <a:hlinkClick r:id="rId13"/>
            </a:endParaRPr>
          </a:p>
        </p:txBody>
      </p:sp>
      <p:pic>
        <p:nvPicPr>
          <p:cNvPr id="5" name="Obraz 6" descr="Obraz zawierający zrzut ekranu, ruch uliczny&#10;&#10;Opis wygenerowany przy bardzo wysokim poziomie pewności">
            <a:extLst>
              <a:ext uri="{FF2B5EF4-FFF2-40B4-BE49-F238E27FC236}">
                <a16:creationId xmlns:a16="http://schemas.microsoft.com/office/drawing/2014/main" id="{FD567D3F-C1ED-4CCD-BA26-F5C98397DED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498218" y="4478652"/>
            <a:ext cx="1334131" cy="133486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24"/>
          <p:cNvSpPr txBox="1">
            <a:spLocks noGrp="1"/>
          </p:cNvSpPr>
          <p:nvPr>
            <p:ph type="title"/>
          </p:nvPr>
        </p:nvSpPr>
        <p:spPr>
          <a:xfrm>
            <a:off x="471004" y="595980"/>
            <a:ext cx="9650413" cy="443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/>
            <a:r>
              <a:rPr lang="pl-PL" dirty="0" err="1">
                <a:solidFill>
                  <a:srgbClr val="002060"/>
                </a:solidFill>
                <a:latin typeface="Georgia" panose="02040502050405020303" pitchFamily="18" charset="0"/>
              </a:rPr>
              <a:t>Become</a:t>
            </a:r>
            <a:r>
              <a:rPr lang="pl-PL" dirty="0"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  <a:r>
              <a:rPr lang="pl-PL" dirty="0" err="1">
                <a:solidFill>
                  <a:srgbClr val="002060"/>
                </a:solidFill>
                <a:latin typeface="Georgia" panose="02040502050405020303" pitchFamily="18" charset="0"/>
              </a:rPr>
              <a:t>our</a:t>
            </a:r>
            <a:r>
              <a:rPr lang="pl-PL" dirty="0"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  <a:r>
              <a:rPr lang="pl-PL" dirty="0" err="1">
                <a:solidFill>
                  <a:srgbClr val="002060"/>
                </a:solidFill>
                <a:latin typeface="Georgia" panose="02040502050405020303" pitchFamily="18" charset="0"/>
              </a:rPr>
              <a:t>reader</a:t>
            </a:r>
            <a:endParaRPr sz="3200" b="1" i="0" u="none" strike="noStrike" cap="none" dirty="0">
              <a:solidFill>
                <a:schemeClr val="dk1"/>
              </a:solidFill>
              <a:latin typeface="Georgia" panose="02040502050405020303" pitchFamily="18" charset="0"/>
              <a:sym typeface="Georgia"/>
            </a:endParaRP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8F96DF1A-AF1D-45E3-B51C-613FD6F62E28}"/>
              </a:ext>
            </a:extLst>
          </p:cNvPr>
          <p:cNvSpPr txBox="1"/>
          <p:nvPr/>
        </p:nvSpPr>
        <p:spPr>
          <a:xfrm>
            <a:off x="1347256" y="1889556"/>
            <a:ext cx="1408778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l-PL" sz="2000" dirty="0" err="1">
                <a:latin typeface="GT Walsheim Medium"/>
                <a:hlinkClick r:id="rId3"/>
              </a:rPr>
              <a:t>Sign</a:t>
            </a:r>
            <a:r>
              <a:rPr lang="pl-PL" sz="2000" dirty="0">
                <a:latin typeface="GT Walsheim Medium"/>
                <a:hlinkClick r:id="rId3"/>
              </a:rPr>
              <a:t> </a:t>
            </a:r>
            <a:r>
              <a:rPr lang="pl-PL" sz="2000" dirty="0" err="1">
                <a:latin typeface="GT Walsheim Medium"/>
                <a:hlinkClick r:id="rId3"/>
              </a:rPr>
              <a:t>up</a:t>
            </a:r>
            <a:r>
              <a:rPr lang="pl-PL" sz="2000" dirty="0">
                <a:latin typeface="GT Walsheim Medium"/>
                <a:hlinkClick r:id="rId3"/>
              </a:rPr>
              <a:t> &gt;</a:t>
            </a:r>
            <a:r>
              <a:rPr lang="pl-PL" sz="2000" dirty="0">
                <a:latin typeface="GT Walsheim Medium"/>
              </a:rPr>
              <a:t> </a:t>
            </a:r>
            <a:endParaRPr lang="pl-PL" sz="2000" b="1" dirty="0">
              <a:solidFill>
                <a:schemeClr val="tx1"/>
              </a:solidFill>
              <a:latin typeface="GT Walsheim Medium"/>
            </a:endParaRPr>
          </a:p>
        </p:txBody>
      </p:sp>
      <p:pic>
        <p:nvPicPr>
          <p:cNvPr id="4" name="Obraz 3" descr="żarówka.png">
            <a:extLst>
              <a:ext uri="{FF2B5EF4-FFF2-40B4-BE49-F238E27FC236}">
                <a16:creationId xmlns:a16="http://schemas.microsoft.com/office/drawing/2014/main" id="{68FA4154-3CD7-496C-82D8-F55EDD879E8D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14984" y="4210912"/>
            <a:ext cx="2279896" cy="2266982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D1905BCF-CDB5-4411-9F7D-86D266F3E98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4231" y="4075399"/>
            <a:ext cx="4477421" cy="27413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pole tekstowe 8">
            <a:extLst>
              <a:ext uri="{FF2B5EF4-FFF2-40B4-BE49-F238E27FC236}">
                <a16:creationId xmlns:a16="http://schemas.microsoft.com/office/drawing/2014/main" id="{BC6AFCDD-818B-47C7-84EC-7CDD288E3D31}"/>
              </a:ext>
            </a:extLst>
          </p:cNvPr>
          <p:cNvSpPr txBox="1"/>
          <p:nvPr/>
        </p:nvSpPr>
        <p:spPr>
          <a:xfrm>
            <a:off x="397350" y="1349773"/>
            <a:ext cx="9897112" cy="32762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</a:rPr>
              <a:t>Fill out the registration form on the library catalog website. Select the Account tab and</a:t>
            </a:r>
            <a:r>
              <a:rPr lang="pl-PL" sz="2000" dirty="0">
                <a:solidFill>
                  <a:srgbClr val="002060"/>
                </a:solidFill>
                <a:latin typeface="GT Walsheim Medium"/>
              </a:rPr>
              <a:t>                         </a:t>
            </a:r>
            <a:r>
              <a:rPr lang="pl-PL" sz="2000" dirty="0">
                <a:solidFill>
                  <a:srgbClr val="002060"/>
                </a:solidFill>
                <a:latin typeface="GT Walsheim Medium"/>
                <a:hlinkClick r:id="rId6"/>
              </a:rPr>
              <a:t>https://biblioteka.wsb.gda.pl/integro/catalog</a:t>
            </a:r>
            <a:endParaRPr lang="pl-PL" sz="2000" dirty="0">
              <a:solidFill>
                <a:srgbClr val="002060"/>
              </a:solidFill>
              <a:latin typeface="GT Walsheim Medium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GT Walsheim Medium"/>
              </a:rPr>
              <a:t>If you are our student in the section ’’ID type” choose ’’</a:t>
            </a:r>
            <a:r>
              <a:rPr lang="en-US" sz="2000" dirty="0" err="1">
                <a:solidFill>
                  <a:srgbClr val="002060"/>
                </a:solidFill>
                <a:latin typeface="GT Walsheim Medium"/>
              </a:rPr>
              <a:t>Legitymacja</a:t>
            </a:r>
            <a:r>
              <a:rPr lang="en-US" sz="2000" dirty="0">
                <a:solidFill>
                  <a:srgbClr val="002060"/>
                </a:solidFill>
                <a:latin typeface="GT Walsheim Medium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GT Walsheim Medium"/>
              </a:rPr>
              <a:t>studencka</a:t>
            </a:r>
            <a:r>
              <a:rPr lang="en-US" sz="2000" dirty="0">
                <a:solidFill>
                  <a:srgbClr val="002060"/>
                </a:solidFill>
                <a:latin typeface="GT Walsheim Medium"/>
              </a:rPr>
              <a:t>” and in section ”ID num</a:t>
            </a:r>
            <a:r>
              <a:rPr lang="pl-PL" sz="2000" dirty="0">
                <a:solidFill>
                  <a:srgbClr val="002060"/>
                </a:solidFill>
                <a:latin typeface="GT Walsheim Medium"/>
              </a:rPr>
              <a:t>b</a:t>
            </a:r>
            <a:r>
              <a:rPr lang="en-US" sz="2000" dirty="0">
                <a:solidFill>
                  <a:srgbClr val="002060"/>
                </a:solidFill>
                <a:latin typeface="GT Walsheim Medium"/>
              </a:rPr>
              <a:t>er” w</a:t>
            </a:r>
            <a:r>
              <a:rPr lang="pl-PL" sz="2000" dirty="0" err="1">
                <a:solidFill>
                  <a:srgbClr val="002060"/>
                </a:solidFill>
                <a:latin typeface="GT Walsheim Medium"/>
              </a:rPr>
              <a:t>ri</a:t>
            </a:r>
            <a:r>
              <a:rPr lang="en-US" sz="2000" dirty="0" err="1">
                <a:solidFill>
                  <a:srgbClr val="002060"/>
                </a:solidFill>
                <a:latin typeface="GT Walsheim Medium"/>
              </a:rPr>
              <a:t>te</a:t>
            </a:r>
            <a:r>
              <a:rPr lang="en-US" sz="2000" dirty="0">
                <a:solidFill>
                  <a:srgbClr val="002060"/>
                </a:solidFill>
                <a:latin typeface="GT Walsheim Medium"/>
              </a:rPr>
              <a:t> num</a:t>
            </a:r>
            <a:r>
              <a:rPr lang="pl-PL" sz="2000" dirty="0">
                <a:solidFill>
                  <a:srgbClr val="002060"/>
                </a:solidFill>
                <a:latin typeface="GT Walsheim Medium"/>
              </a:rPr>
              <a:t>b</a:t>
            </a:r>
            <a:r>
              <a:rPr lang="en-US" sz="2000" dirty="0">
                <a:solidFill>
                  <a:srgbClr val="002060"/>
                </a:solidFill>
                <a:latin typeface="GT Walsheim Medium"/>
              </a:rPr>
              <a:t>er from your student card</a:t>
            </a:r>
            <a:r>
              <a:rPr lang="pl-PL" sz="2000" dirty="0">
                <a:solidFill>
                  <a:srgbClr val="002060"/>
                </a:solidFill>
                <a:latin typeface="GT Walsheim Medium"/>
              </a:rPr>
              <a:t> ”numer albumu”</a:t>
            </a:r>
            <a:r>
              <a:rPr lang="en-US" sz="2000" dirty="0">
                <a:solidFill>
                  <a:srgbClr val="002060"/>
                </a:solidFill>
                <a:latin typeface="GT Walsheim Medium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GT Walsheim Medium"/>
              </a:rPr>
              <a:t>Activate an account in the Library (by e-mail, by phone or in person) within 21 days from filling in the form. Otherwise, the account will be automatically deleted.</a:t>
            </a:r>
          </a:p>
          <a:p>
            <a:pPr>
              <a:lnSpc>
                <a:spcPct val="150000"/>
              </a:lnSpc>
            </a:pPr>
            <a:endParaRPr lang="pl-PL" sz="2000" dirty="0">
              <a:solidFill>
                <a:srgbClr val="002060"/>
              </a:solidFill>
              <a:latin typeface="GT Walsheim Medium"/>
            </a:endParaRPr>
          </a:p>
        </p:txBody>
      </p:sp>
      <p:cxnSp>
        <p:nvCxnSpPr>
          <p:cNvPr id="12" name="Łącznik prosty ze strzałką 11">
            <a:extLst>
              <a:ext uri="{FF2B5EF4-FFF2-40B4-BE49-F238E27FC236}">
                <a16:creationId xmlns:a16="http://schemas.microsoft.com/office/drawing/2014/main" id="{E1F0239C-5FCB-49D9-9146-3E25BD8C44FF}"/>
              </a:ext>
            </a:extLst>
          </p:cNvPr>
          <p:cNvCxnSpPr>
            <a:cxnSpLocks/>
          </p:cNvCxnSpPr>
          <p:nvPr/>
        </p:nvCxnSpPr>
        <p:spPr>
          <a:xfrm flipH="1">
            <a:off x="5296211" y="3618689"/>
            <a:ext cx="1007312" cy="810077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24"/>
          <p:cNvSpPr txBox="1">
            <a:spLocks noGrp="1"/>
          </p:cNvSpPr>
          <p:nvPr>
            <p:ph type="title"/>
          </p:nvPr>
        </p:nvSpPr>
        <p:spPr>
          <a:xfrm>
            <a:off x="520700" y="774883"/>
            <a:ext cx="9650413" cy="443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/>
            <a:r>
              <a:rPr lang="pl-PL" dirty="0" err="1">
                <a:solidFill>
                  <a:srgbClr val="002060"/>
                </a:solidFill>
                <a:latin typeface="Georgia" panose="02040502050405020303" pitchFamily="18" charset="0"/>
              </a:rPr>
              <a:t>Browser</a:t>
            </a:r>
            <a:r>
              <a:rPr lang="pl-PL" dirty="0"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  <a:r>
              <a:rPr lang="pl-PL" dirty="0" err="1">
                <a:solidFill>
                  <a:srgbClr val="002060"/>
                </a:solidFill>
                <a:latin typeface="Georgia" panose="02040502050405020303" pitchFamily="18" charset="0"/>
              </a:rPr>
              <a:t>Integro</a:t>
            </a:r>
            <a:endParaRPr sz="3200" b="1" i="0" u="none" strike="noStrike" cap="none" dirty="0">
              <a:solidFill>
                <a:schemeClr val="dk1"/>
              </a:solidFill>
              <a:latin typeface="Georgia" panose="02040502050405020303" pitchFamily="18" charset="0"/>
              <a:sym typeface="Georgia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520700" y="1661279"/>
            <a:ext cx="9650413" cy="766363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/>
            <a:r>
              <a:rPr lang="pl-PL" sz="1600" b="1" dirty="0">
                <a:solidFill>
                  <a:srgbClr val="002060"/>
                </a:solidFill>
                <a:latin typeface="GT Walsheim Medium"/>
              </a:rPr>
              <a:t> </a:t>
            </a:r>
            <a:r>
              <a:rPr lang="pl-PL" sz="2000" b="1" dirty="0">
                <a:solidFill>
                  <a:srgbClr val="002060"/>
                </a:solidFill>
                <a:latin typeface="GT Walsheim Medium"/>
              </a:rPr>
              <a:t>The </a:t>
            </a:r>
            <a:r>
              <a:rPr lang="pl-PL" sz="2000" b="1" dirty="0" err="1">
                <a:solidFill>
                  <a:srgbClr val="002060"/>
                </a:solidFill>
                <a:latin typeface="GT Walsheim Medium"/>
                <a:hlinkClick r:id="rId3"/>
              </a:rPr>
              <a:t>Integro</a:t>
            </a:r>
            <a:r>
              <a:rPr lang="pl-PL" sz="2000" dirty="0">
                <a:solidFill>
                  <a:srgbClr val="002060"/>
                </a:solidFill>
                <a:latin typeface="GT Walsheim Medium"/>
              </a:rPr>
              <a:t> </a:t>
            </a:r>
            <a:r>
              <a:rPr lang="pl-PL" sz="2000" dirty="0" err="1">
                <a:solidFill>
                  <a:srgbClr val="002060"/>
                </a:solidFill>
                <a:latin typeface="GT Walsheim Medium"/>
              </a:rPr>
              <a:t>catalogue</a:t>
            </a:r>
            <a:r>
              <a:rPr lang="pl-PL" sz="2000" dirty="0">
                <a:solidFill>
                  <a:srgbClr val="002060"/>
                </a:solidFill>
                <a:latin typeface="GT Walsheim Medium"/>
              </a:rPr>
              <a:t> </a:t>
            </a:r>
            <a:r>
              <a:rPr lang="pl-PL" sz="2000" dirty="0" err="1">
                <a:solidFill>
                  <a:srgbClr val="002060"/>
                </a:solidFill>
                <a:latin typeface="GT Walsheim Medium"/>
              </a:rPr>
              <a:t>allows</a:t>
            </a:r>
            <a:r>
              <a:rPr lang="pl-PL" sz="2000" dirty="0">
                <a:solidFill>
                  <a:srgbClr val="002060"/>
                </a:solidFill>
                <a:latin typeface="GT Walsheim Medium"/>
              </a:rPr>
              <a:t> </a:t>
            </a:r>
            <a:r>
              <a:rPr lang="pl-PL" sz="2000" dirty="0" err="1">
                <a:solidFill>
                  <a:srgbClr val="002060"/>
                </a:solidFill>
                <a:latin typeface="GT Walsheim Medium"/>
              </a:rPr>
              <a:t>you</a:t>
            </a:r>
            <a:r>
              <a:rPr lang="pl-PL" sz="2000" dirty="0">
                <a:solidFill>
                  <a:srgbClr val="002060"/>
                </a:solidFill>
                <a:latin typeface="GT Walsheim Medium"/>
              </a:rPr>
              <a:t> to </a:t>
            </a:r>
            <a:r>
              <a:rPr lang="pl-PL" sz="2000" dirty="0" err="1">
                <a:solidFill>
                  <a:srgbClr val="002060"/>
                </a:solidFill>
                <a:latin typeface="GT Walsheim Medium"/>
              </a:rPr>
              <a:t>browse</a:t>
            </a:r>
            <a:r>
              <a:rPr lang="pl-PL" sz="2000" dirty="0">
                <a:solidFill>
                  <a:srgbClr val="002060"/>
                </a:solidFill>
                <a:latin typeface="GT Walsheim Medium"/>
              </a:rPr>
              <a:t> </a:t>
            </a:r>
            <a:r>
              <a:rPr lang="pl-PL" sz="2000" dirty="0" err="1">
                <a:solidFill>
                  <a:srgbClr val="002060"/>
                </a:solidFill>
                <a:latin typeface="GT Walsheim Medium"/>
              </a:rPr>
              <a:t>books</a:t>
            </a:r>
            <a:r>
              <a:rPr lang="pl-PL" sz="2000" dirty="0">
                <a:solidFill>
                  <a:srgbClr val="002060"/>
                </a:solidFill>
                <a:latin typeface="GT Walsheim Medium"/>
              </a:rPr>
              <a:t> and </a:t>
            </a:r>
            <a:r>
              <a:rPr lang="pl-PL" sz="2000" dirty="0" err="1">
                <a:solidFill>
                  <a:srgbClr val="002060"/>
                </a:solidFill>
                <a:latin typeface="GT Walsheim Medium"/>
              </a:rPr>
              <a:t>journals</a:t>
            </a:r>
            <a:r>
              <a:rPr lang="pl-PL" sz="2000" dirty="0">
                <a:solidFill>
                  <a:srgbClr val="002060"/>
                </a:solidFill>
                <a:latin typeface="GT Walsheim Medium"/>
              </a:rPr>
              <a:t> </a:t>
            </a:r>
            <a:r>
              <a:rPr lang="pl-PL" sz="2000" dirty="0" err="1">
                <a:solidFill>
                  <a:srgbClr val="002060"/>
                </a:solidFill>
                <a:latin typeface="GT Walsheim Medium"/>
              </a:rPr>
              <a:t>resources</a:t>
            </a:r>
            <a:r>
              <a:rPr lang="pl-PL" sz="2000" dirty="0">
                <a:solidFill>
                  <a:srgbClr val="002060"/>
                </a:solidFill>
                <a:latin typeface="GT Walsheim Medium"/>
              </a:rPr>
              <a:t>, </a:t>
            </a:r>
            <a:r>
              <a:rPr lang="pl-PL" sz="2000" dirty="0" err="1">
                <a:solidFill>
                  <a:srgbClr val="002060"/>
                </a:solidFill>
                <a:latin typeface="GT Walsheim Medium"/>
              </a:rPr>
              <a:t>whereas</a:t>
            </a:r>
            <a:r>
              <a:rPr lang="pl-PL" sz="2000" dirty="0">
                <a:solidFill>
                  <a:srgbClr val="002060"/>
                </a:solidFill>
                <a:latin typeface="GT Walsheim Medium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GT Walsheim Medium"/>
              </a:rPr>
              <a:t>after logging in</a:t>
            </a:r>
            <a:r>
              <a:rPr lang="pl-PL" sz="2000" dirty="0">
                <a:solidFill>
                  <a:srgbClr val="002060"/>
                </a:solidFill>
                <a:latin typeface="GT Walsheim Medium"/>
              </a:rPr>
              <a:t> and </a:t>
            </a:r>
            <a:r>
              <a:rPr lang="pl-PL" sz="2000" dirty="0" err="1">
                <a:solidFill>
                  <a:srgbClr val="002060"/>
                </a:solidFill>
                <a:latin typeface="GT Walsheim Medium"/>
              </a:rPr>
              <a:t>clicking</a:t>
            </a:r>
            <a:r>
              <a:rPr lang="pl-PL" sz="2000" dirty="0">
                <a:solidFill>
                  <a:srgbClr val="002060"/>
                </a:solidFill>
                <a:latin typeface="GT Walsheim Medium"/>
              </a:rPr>
              <a:t> on the ID </a:t>
            </a:r>
            <a:r>
              <a:rPr lang="pl-PL" sz="2000" dirty="0" err="1">
                <a:solidFill>
                  <a:srgbClr val="002060"/>
                </a:solidFill>
                <a:latin typeface="GT Walsheim Medium"/>
              </a:rPr>
              <a:t>number</a:t>
            </a:r>
            <a:r>
              <a:rPr lang="en-US" sz="2000" dirty="0">
                <a:solidFill>
                  <a:srgbClr val="002060"/>
                </a:solidFill>
                <a:latin typeface="GT Walsheim Medium"/>
              </a:rPr>
              <a:t> you gain access to additional f</a:t>
            </a:r>
            <a:r>
              <a:rPr lang="pl-PL" sz="2000" dirty="0" err="1">
                <a:solidFill>
                  <a:srgbClr val="002060"/>
                </a:solidFill>
                <a:latin typeface="GT Walsheim Medium"/>
              </a:rPr>
              <a:t>unctionalities</a:t>
            </a:r>
            <a:r>
              <a:rPr lang="en-US" sz="2000" dirty="0">
                <a:solidFill>
                  <a:srgbClr val="002060"/>
                </a:solidFill>
                <a:latin typeface="GT Walsheim Medium"/>
              </a:rPr>
              <a:t>:</a:t>
            </a:r>
            <a:endParaRPr lang="pl-PL" sz="2000" dirty="0">
              <a:solidFill>
                <a:srgbClr val="002060"/>
              </a:solidFill>
              <a:latin typeface="GT Walsheim Medium"/>
            </a:endParaRPr>
          </a:p>
          <a:p>
            <a:pPr algn="just"/>
            <a:endParaRPr lang="pl-PL" sz="2000" dirty="0">
              <a:solidFill>
                <a:srgbClr val="002060"/>
              </a:solidFill>
              <a:latin typeface="GT Walsheim Medium" pitchFamily="2" charset="-1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err="1">
                <a:solidFill>
                  <a:srgbClr val="00B0F0"/>
                </a:solidFill>
                <a:latin typeface="GT Walsheim Medium"/>
              </a:rPr>
              <a:t>requesting</a:t>
            </a:r>
            <a:r>
              <a:rPr lang="pl-PL" sz="2000" dirty="0">
                <a:solidFill>
                  <a:srgbClr val="00B0F0"/>
                </a:solidFill>
                <a:latin typeface="GT Walsheim Medium"/>
              </a:rPr>
              <a:t> a </a:t>
            </a:r>
            <a:r>
              <a:rPr lang="pl-PL" sz="2000" dirty="0" err="1">
                <a:solidFill>
                  <a:srgbClr val="00B0F0"/>
                </a:solidFill>
                <a:latin typeface="GT Walsheim Medium"/>
              </a:rPr>
              <a:t>book</a:t>
            </a:r>
            <a:r>
              <a:rPr lang="pl-PL" sz="2000" dirty="0">
                <a:solidFill>
                  <a:srgbClr val="00B0F0"/>
                </a:solidFill>
                <a:latin typeface="GT Walsheim Medium"/>
              </a:rPr>
              <a:t> </a:t>
            </a:r>
            <a:r>
              <a:rPr lang="pl-PL" sz="2000" dirty="0" err="1">
                <a:solidFill>
                  <a:srgbClr val="002060"/>
                </a:solidFill>
                <a:latin typeface="GT Walsheim Medium"/>
              </a:rPr>
              <a:t>before</a:t>
            </a:r>
            <a:r>
              <a:rPr lang="pl-PL" sz="2000" dirty="0">
                <a:solidFill>
                  <a:srgbClr val="002060"/>
                </a:solidFill>
                <a:latin typeface="GT Walsheim Medium"/>
              </a:rPr>
              <a:t> </a:t>
            </a:r>
            <a:r>
              <a:rPr lang="pl-PL" sz="2000" dirty="0" err="1">
                <a:solidFill>
                  <a:srgbClr val="002060"/>
                </a:solidFill>
                <a:latin typeface="GT Walsheim Medium"/>
              </a:rPr>
              <a:t>visiting</a:t>
            </a:r>
            <a:r>
              <a:rPr lang="pl-PL" sz="2000" dirty="0">
                <a:solidFill>
                  <a:srgbClr val="002060"/>
                </a:solidFill>
                <a:latin typeface="GT Walsheim Medium"/>
              </a:rPr>
              <a:t> the Library -</a:t>
            </a:r>
            <a:r>
              <a:rPr lang="pl-PL" sz="2000" b="1" dirty="0">
                <a:solidFill>
                  <a:srgbClr val="002060"/>
                </a:solidFill>
                <a:latin typeface="GT Walsheim Medium"/>
              </a:rPr>
              <a:t> </a:t>
            </a:r>
            <a:r>
              <a:rPr lang="pl-PL" sz="2000" b="1" dirty="0" err="1">
                <a:solidFill>
                  <a:srgbClr val="002060"/>
                </a:solidFill>
                <a:latin typeface="GT Walsheim Medium"/>
              </a:rPr>
              <a:t>you</a:t>
            </a:r>
            <a:r>
              <a:rPr lang="pl-PL" sz="2000" b="1" dirty="0">
                <a:solidFill>
                  <a:srgbClr val="002060"/>
                </a:solidFill>
                <a:latin typeface="GT Walsheim Medium"/>
              </a:rPr>
              <a:t> </a:t>
            </a:r>
            <a:r>
              <a:rPr lang="pl-PL" sz="2000" b="1" dirty="0" err="1">
                <a:solidFill>
                  <a:srgbClr val="002060"/>
                </a:solidFill>
                <a:latin typeface="GT Walsheim Medium"/>
              </a:rPr>
              <a:t>gain</a:t>
            </a:r>
            <a:r>
              <a:rPr lang="pl-PL" sz="2000" b="1" dirty="0">
                <a:solidFill>
                  <a:srgbClr val="002060"/>
                </a:solidFill>
                <a:latin typeface="GT Walsheim Medium"/>
              </a:rPr>
              <a:t> </a:t>
            </a:r>
            <a:r>
              <a:rPr lang="pl-PL" sz="2000" b="1" dirty="0" err="1">
                <a:solidFill>
                  <a:srgbClr val="002060"/>
                </a:solidFill>
                <a:latin typeface="GT Walsheim Medium"/>
              </a:rPr>
              <a:t>time</a:t>
            </a:r>
            <a:r>
              <a:rPr lang="pl-PL" sz="2000" b="1" dirty="0">
                <a:solidFill>
                  <a:srgbClr val="002060"/>
                </a:solidFill>
                <a:latin typeface="GT Walsheim Medium"/>
              </a:rPr>
              <a:t> and </a:t>
            </a:r>
            <a:r>
              <a:rPr lang="pl-PL" sz="2000" b="1" dirty="0" err="1">
                <a:solidFill>
                  <a:srgbClr val="002060"/>
                </a:solidFill>
                <a:latin typeface="GT Walsheim Medium"/>
              </a:rPr>
              <a:t>certainty</a:t>
            </a:r>
            <a:r>
              <a:rPr lang="pl-PL" sz="2000" b="1" dirty="0">
                <a:solidFill>
                  <a:srgbClr val="002060"/>
                </a:solidFill>
                <a:latin typeface="GT Walsheim Medium"/>
              </a:rPr>
              <a:t> </a:t>
            </a:r>
            <a:r>
              <a:rPr lang="pl-PL" sz="2000" b="1" dirty="0" err="1">
                <a:solidFill>
                  <a:srgbClr val="002060"/>
                </a:solidFill>
                <a:latin typeface="GT Walsheim Medium"/>
              </a:rPr>
              <a:t>that</a:t>
            </a:r>
            <a:r>
              <a:rPr lang="pl-PL" sz="2000" b="1" dirty="0">
                <a:solidFill>
                  <a:srgbClr val="002060"/>
                </a:solidFill>
                <a:latin typeface="GT Walsheim Medium"/>
              </a:rPr>
              <a:t> </a:t>
            </a:r>
            <a:r>
              <a:rPr lang="pl-PL" sz="2000" b="1" dirty="0" err="1">
                <a:solidFill>
                  <a:srgbClr val="002060"/>
                </a:solidFill>
                <a:latin typeface="GT Walsheim Medium"/>
              </a:rPr>
              <a:t>they</a:t>
            </a:r>
            <a:r>
              <a:rPr lang="pl-PL" sz="2000" b="1" dirty="0">
                <a:solidFill>
                  <a:srgbClr val="002060"/>
                </a:solidFill>
                <a:latin typeface="GT Walsheim Medium"/>
              </a:rPr>
              <a:t> </a:t>
            </a:r>
            <a:r>
              <a:rPr lang="pl-PL" sz="2000" b="1" dirty="0" err="1">
                <a:solidFill>
                  <a:srgbClr val="002060"/>
                </a:solidFill>
                <a:latin typeface="GT Walsheim Medium"/>
              </a:rPr>
              <a:t>will</a:t>
            </a:r>
            <a:r>
              <a:rPr lang="pl-PL" sz="2000" b="1" dirty="0">
                <a:solidFill>
                  <a:srgbClr val="002060"/>
                </a:solidFill>
                <a:latin typeface="GT Walsheim Medium"/>
              </a:rPr>
              <a:t> be </a:t>
            </a:r>
            <a:r>
              <a:rPr lang="pl-PL" sz="2000" b="1" dirty="0" err="1">
                <a:solidFill>
                  <a:srgbClr val="002060"/>
                </a:solidFill>
                <a:latin typeface="GT Walsheim Medium"/>
              </a:rPr>
              <a:t>available</a:t>
            </a:r>
            <a:r>
              <a:rPr lang="pl-PL" sz="2000" b="1" dirty="0">
                <a:solidFill>
                  <a:srgbClr val="002060"/>
                </a:solidFill>
                <a:latin typeface="GT Walsheim Medium"/>
              </a:rPr>
              <a:t>, </a:t>
            </a:r>
            <a:endParaRPr lang="pl-PL" sz="2000" b="1" dirty="0">
              <a:solidFill>
                <a:srgbClr val="002060"/>
              </a:solidFill>
              <a:latin typeface="GT Walsheim Medium" pitchFamily="2" charset="-1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err="1">
                <a:solidFill>
                  <a:srgbClr val="00B0F0"/>
                </a:solidFill>
                <a:latin typeface="GT Walsheim Medium"/>
              </a:rPr>
              <a:t>booking</a:t>
            </a:r>
            <a:r>
              <a:rPr lang="pl-PL" sz="2000" dirty="0">
                <a:solidFill>
                  <a:srgbClr val="00B0F0"/>
                </a:solidFill>
                <a:latin typeface="GT Walsheim Medium"/>
              </a:rPr>
              <a:t> </a:t>
            </a:r>
            <a:r>
              <a:rPr lang="pl-PL" sz="2000" dirty="0" err="1">
                <a:solidFill>
                  <a:srgbClr val="00B0F0"/>
                </a:solidFill>
                <a:latin typeface="GT Walsheim Medium"/>
              </a:rPr>
              <a:t>an</a:t>
            </a:r>
            <a:r>
              <a:rPr lang="pl-PL" sz="2000" dirty="0">
                <a:solidFill>
                  <a:srgbClr val="00B0F0"/>
                </a:solidFill>
                <a:latin typeface="GT Walsheim Medium"/>
              </a:rPr>
              <a:t> </a:t>
            </a:r>
            <a:r>
              <a:rPr lang="pl-PL" sz="2000" dirty="0" err="1">
                <a:solidFill>
                  <a:srgbClr val="00B0F0"/>
                </a:solidFill>
                <a:latin typeface="GT Walsheim Medium"/>
              </a:rPr>
              <a:t>item</a:t>
            </a:r>
            <a:r>
              <a:rPr lang="pl-PL" sz="2000" dirty="0">
                <a:solidFill>
                  <a:srgbClr val="00B0F0"/>
                </a:solidFill>
                <a:latin typeface="GT Walsheim Medium"/>
              </a:rPr>
              <a:t> </a:t>
            </a:r>
            <a:r>
              <a:rPr lang="pl-PL" sz="2000" dirty="0" err="1">
                <a:solidFill>
                  <a:srgbClr val="002060"/>
                </a:solidFill>
                <a:latin typeface="GT Walsheim Medium"/>
              </a:rPr>
              <a:t>that</a:t>
            </a:r>
            <a:r>
              <a:rPr lang="pl-PL" sz="2000" dirty="0">
                <a:solidFill>
                  <a:srgbClr val="002060"/>
                </a:solidFill>
                <a:latin typeface="GT Walsheim Medium"/>
              </a:rPr>
              <a:t> </a:t>
            </a:r>
            <a:r>
              <a:rPr lang="pl-PL" sz="2000" dirty="0" err="1">
                <a:solidFill>
                  <a:srgbClr val="002060"/>
                </a:solidFill>
                <a:latin typeface="GT Walsheim Medium"/>
              </a:rPr>
              <a:t>is</a:t>
            </a:r>
            <a:r>
              <a:rPr lang="pl-PL" sz="2000" dirty="0">
                <a:solidFill>
                  <a:srgbClr val="002060"/>
                </a:solidFill>
                <a:latin typeface="GT Walsheim Medium"/>
              </a:rPr>
              <a:t> </a:t>
            </a:r>
            <a:r>
              <a:rPr lang="pl-PL" sz="2000" dirty="0" err="1">
                <a:solidFill>
                  <a:srgbClr val="002060"/>
                </a:solidFill>
                <a:latin typeface="GT Walsheim Medium"/>
              </a:rPr>
              <a:t>currently</a:t>
            </a:r>
            <a:r>
              <a:rPr lang="pl-PL" sz="2000" dirty="0">
                <a:solidFill>
                  <a:srgbClr val="002060"/>
                </a:solidFill>
                <a:latin typeface="GT Walsheim Medium"/>
              </a:rPr>
              <a:t> on </a:t>
            </a:r>
            <a:r>
              <a:rPr lang="pl-PL" sz="2000" dirty="0" err="1">
                <a:solidFill>
                  <a:srgbClr val="002060"/>
                </a:solidFill>
                <a:latin typeface="GT Walsheim Medium"/>
              </a:rPr>
              <a:t>loan</a:t>
            </a:r>
            <a:r>
              <a:rPr lang="pl-PL" sz="2000" dirty="0">
                <a:solidFill>
                  <a:srgbClr val="002060"/>
                </a:solidFill>
                <a:latin typeface="GT Walsheim Medium"/>
              </a:rPr>
              <a:t> - </a:t>
            </a:r>
            <a:r>
              <a:rPr lang="en-US" sz="2000" b="1" dirty="0">
                <a:solidFill>
                  <a:srgbClr val="002060"/>
                </a:solidFill>
                <a:latin typeface="GT Walsheim Medium"/>
              </a:rPr>
              <a:t>after return it will go straight to you</a:t>
            </a:r>
            <a:r>
              <a:rPr lang="pl-PL" sz="2000" b="1" dirty="0">
                <a:solidFill>
                  <a:srgbClr val="002060"/>
                </a:solidFill>
                <a:latin typeface="GT Walsheim Medium"/>
              </a:rPr>
              <a:t>, </a:t>
            </a:r>
            <a:endParaRPr lang="pl-PL" sz="2000" b="1" dirty="0">
              <a:solidFill>
                <a:srgbClr val="002060"/>
              </a:solidFill>
              <a:latin typeface="GT Walsheim Medium" pitchFamily="2" charset="-1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B0F0"/>
                </a:solidFill>
                <a:latin typeface="GT Walsheim Medium"/>
              </a:rPr>
              <a:t>extending the deadline for returning books</a:t>
            </a:r>
            <a:r>
              <a:rPr lang="en-US" sz="2000" dirty="0">
                <a:solidFill>
                  <a:srgbClr val="002060"/>
                </a:solidFill>
                <a:latin typeface="GT Walsheim Medium"/>
              </a:rPr>
              <a:t> </a:t>
            </a:r>
            <a:r>
              <a:rPr lang="pl-PL" sz="2000" dirty="0">
                <a:solidFill>
                  <a:srgbClr val="002060"/>
                </a:solidFill>
                <a:latin typeface="GT Walsheim Medium"/>
              </a:rPr>
              <a:t>- </a:t>
            </a:r>
            <a:r>
              <a:rPr lang="en-US" sz="2000" b="1" dirty="0">
                <a:solidFill>
                  <a:srgbClr val="002060"/>
                </a:solidFill>
                <a:latin typeface="GT Walsheim Medium"/>
              </a:rPr>
              <a:t>conveniently and at any time</a:t>
            </a:r>
            <a:r>
              <a:rPr lang="pl-PL" sz="2000" b="1" dirty="0">
                <a:solidFill>
                  <a:srgbClr val="002060"/>
                </a:solidFill>
                <a:latin typeface="GT Walsheim Medium"/>
              </a:rPr>
              <a:t>, </a:t>
            </a:r>
            <a:endParaRPr lang="pl-PL" sz="2000" b="1" dirty="0">
              <a:solidFill>
                <a:srgbClr val="002060"/>
              </a:solidFill>
              <a:latin typeface="GT Walsheim Medium" pitchFamily="2" charset="-1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err="1">
                <a:solidFill>
                  <a:srgbClr val="00B0F0"/>
                </a:solidFill>
                <a:latin typeface="GT Walsheim Medium"/>
              </a:rPr>
              <a:t>checking</a:t>
            </a:r>
            <a:r>
              <a:rPr lang="pl-PL" sz="2000" dirty="0">
                <a:solidFill>
                  <a:srgbClr val="00B0F0"/>
                </a:solidFill>
                <a:latin typeface="GT Walsheim Medium"/>
              </a:rPr>
              <a:t> the </a:t>
            </a:r>
            <a:r>
              <a:rPr lang="pl-PL" sz="2000" dirty="0" err="1">
                <a:solidFill>
                  <a:srgbClr val="00B0F0"/>
                </a:solidFill>
                <a:latin typeface="GT Walsheim Medium"/>
              </a:rPr>
              <a:t>search</a:t>
            </a:r>
            <a:r>
              <a:rPr lang="pl-PL" sz="2000" dirty="0">
                <a:solidFill>
                  <a:srgbClr val="00B0F0"/>
                </a:solidFill>
                <a:latin typeface="GT Walsheim Medium"/>
              </a:rPr>
              <a:t> </a:t>
            </a:r>
            <a:r>
              <a:rPr lang="pl-PL" sz="2000" dirty="0" err="1">
                <a:solidFill>
                  <a:srgbClr val="00B0F0"/>
                </a:solidFill>
                <a:latin typeface="GT Walsheim Medium"/>
              </a:rPr>
              <a:t>history</a:t>
            </a:r>
            <a:r>
              <a:rPr lang="pl-PL" sz="2000" dirty="0">
                <a:solidFill>
                  <a:srgbClr val="00B0F0"/>
                </a:solidFill>
                <a:latin typeface="GT Walsheim Medium"/>
              </a:rPr>
              <a:t> of </a:t>
            </a:r>
            <a:r>
              <a:rPr lang="pl-PL" sz="2000" dirty="0" err="1">
                <a:solidFill>
                  <a:srgbClr val="00B0F0"/>
                </a:solidFill>
                <a:latin typeface="GT Walsheim Medium"/>
              </a:rPr>
              <a:t>your</a:t>
            </a:r>
            <a:r>
              <a:rPr lang="pl-PL" sz="2000" dirty="0">
                <a:solidFill>
                  <a:srgbClr val="00B0F0"/>
                </a:solidFill>
                <a:latin typeface="GT Walsheim Medium"/>
              </a:rPr>
              <a:t> </a:t>
            </a:r>
            <a:r>
              <a:rPr lang="pl-PL" sz="2000" dirty="0" err="1">
                <a:solidFill>
                  <a:srgbClr val="00B0F0"/>
                </a:solidFill>
                <a:latin typeface="GT Walsheim Medium"/>
              </a:rPr>
              <a:t>account</a:t>
            </a:r>
            <a:r>
              <a:rPr lang="pl-PL" sz="2000" dirty="0">
                <a:solidFill>
                  <a:srgbClr val="002060"/>
                </a:solidFill>
                <a:latin typeface="GT Walsheim Medium"/>
              </a:rPr>
              <a:t> - </a:t>
            </a:r>
            <a:r>
              <a:rPr lang="en-US" sz="2000" b="1" dirty="0">
                <a:solidFill>
                  <a:srgbClr val="002060"/>
                </a:solidFill>
                <a:latin typeface="GT Walsheim Medium"/>
              </a:rPr>
              <a:t>you have </a:t>
            </a:r>
            <a:r>
              <a:rPr lang="pl-PL" sz="2000" b="1" dirty="0" err="1">
                <a:solidFill>
                  <a:srgbClr val="002060"/>
                </a:solidFill>
                <a:latin typeface="GT Walsheim Medium"/>
              </a:rPr>
              <a:t>got</a:t>
            </a:r>
            <a:r>
              <a:rPr lang="pl-PL" sz="2000" b="1" dirty="0">
                <a:solidFill>
                  <a:srgbClr val="002060"/>
                </a:solidFill>
                <a:latin typeface="GT Walsheim Medium"/>
              </a:rPr>
              <a:t> </a:t>
            </a:r>
            <a:r>
              <a:rPr lang="en-US" sz="2000" b="1" dirty="0">
                <a:solidFill>
                  <a:srgbClr val="002060"/>
                </a:solidFill>
                <a:latin typeface="GT Walsheim Medium"/>
              </a:rPr>
              <a:t>everything under control!</a:t>
            </a:r>
            <a:endParaRPr lang="pl-PL" sz="1800" dirty="0">
              <a:solidFill>
                <a:srgbClr val="002060"/>
              </a:solidFill>
              <a:latin typeface="GT Walsheim Medium" pitchFamily="2" charset="-18"/>
            </a:endParaRPr>
          </a:p>
          <a:p>
            <a:endParaRPr lang="pl-PL" sz="2000" dirty="0">
              <a:solidFill>
                <a:srgbClr val="002060"/>
              </a:solidFill>
              <a:latin typeface="GT Walsheim Medium" pitchFamily="2" charset="-18"/>
            </a:endParaRPr>
          </a:p>
          <a:p>
            <a:endParaRPr lang="pl-PL" sz="2000" dirty="0">
              <a:solidFill>
                <a:srgbClr val="002060"/>
              </a:solidFill>
              <a:latin typeface="GT Walsheim Medium" pitchFamily="2" charset="-18"/>
            </a:endParaRPr>
          </a:p>
          <a:p>
            <a:r>
              <a:rPr lang="pl-PL" sz="2000" dirty="0" err="1">
                <a:solidFill>
                  <a:srgbClr val="002060"/>
                </a:solidFill>
                <a:latin typeface="GT Walsheim Medium" pitchFamily="2" charset="-18"/>
              </a:rPr>
              <a:t>Search</a:t>
            </a:r>
            <a:r>
              <a:rPr lang="pl-PL" sz="2000" dirty="0">
                <a:solidFill>
                  <a:srgbClr val="002060"/>
                </a:solidFill>
                <a:latin typeface="GT Walsheim Medium" pitchFamily="2" charset="-18"/>
              </a:rPr>
              <a:t> by </a:t>
            </a:r>
            <a:r>
              <a:rPr lang="pl-PL" sz="2000" dirty="0" err="1">
                <a:solidFill>
                  <a:srgbClr val="002060"/>
                </a:solidFill>
                <a:latin typeface="GT Walsheim Medium" pitchFamily="2" charset="-18"/>
              </a:rPr>
              <a:t>indexes</a:t>
            </a:r>
            <a:r>
              <a:rPr lang="pl-PL" sz="2000" dirty="0">
                <a:solidFill>
                  <a:srgbClr val="002060"/>
                </a:solidFill>
                <a:latin typeface="GT Walsheim Medium" pitchFamily="2" charset="-18"/>
              </a:rPr>
              <a:t>:</a:t>
            </a:r>
          </a:p>
          <a:p>
            <a:r>
              <a:rPr lang="pl-PL" sz="2000" dirty="0">
                <a:solidFill>
                  <a:srgbClr val="00B0F0"/>
                </a:solidFill>
                <a:latin typeface="GT Walsheim Medium"/>
              </a:rPr>
              <a:t>→ </a:t>
            </a:r>
            <a:r>
              <a:rPr lang="pl-PL" sz="2000" dirty="0">
                <a:solidFill>
                  <a:srgbClr val="002060"/>
                </a:solidFill>
                <a:latin typeface="GT Walsheim Medium"/>
              </a:rPr>
              <a:t>by </a:t>
            </a:r>
            <a:r>
              <a:rPr lang="pl-PL" sz="2000" dirty="0" err="1">
                <a:solidFill>
                  <a:srgbClr val="002060"/>
                </a:solidFill>
                <a:latin typeface="GT Walsheim Medium"/>
              </a:rPr>
              <a:t>title</a:t>
            </a:r>
            <a:r>
              <a:rPr lang="pl-PL" sz="2000" dirty="0">
                <a:solidFill>
                  <a:srgbClr val="002060"/>
                </a:solidFill>
                <a:latin typeface="GT Walsheim Medium"/>
              </a:rPr>
              <a:t>, </a:t>
            </a:r>
            <a:r>
              <a:rPr lang="pl-PL" sz="2000" dirty="0" err="1">
                <a:solidFill>
                  <a:srgbClr val="002060"/>
                </a:solidFill>
                <a:latin typeface="GT Walsheim Medium"/>
              </a:rPr>
              <a:t>author</a:t>
            </a:r>
            <a:br>
              <a:rPr lang="pl-PL" sz="2000" dirty="0">
                <a:solidFill>
                  <a:srgbClr val="002060"/>
                </a:solidFill>
                <a:latin typeface="GT Walsheim Medium"/>
              </a:rPr>
            </a:br>
            <a:r>
              <a:rPr lang="pl-PL" sz="2000" dirty="0">
                <a:solidFill>
                  <a:srgbClr val="00B0F0"/>
                </a:solidFill>
                <a:latin typeface="GT Walsheim Medium"/>
              </a:rPr>
              <a:t>→ </a:t>
            </a:r>
            <a:r>
              <a:rPr lang="pl-PL" sz="2000" dirty="0">
                <a:solidFill>
                  <a:srgbClr val="002060"/>
                </a:solidFill>
                <a:latin typeface="GT Walsheim Medium"/>
              </a:rPr>
              <a:t>by </a:t>
            </a:r>
            <a:r>
              <a:rPr lang="pl-PL" sz="2000" dirty="0" err="1">
                <a:solidFill>
                  <a:srgbClr val="002060"/>
                </a:solidFill>
                <a:latin typeface="GT Walsheim Medium"/>
              </a:rPr>
              <a:t>keywords</a:t>
            </a:r>
            <a:endParaRPr lang="pl-PL" sz="2000" dirty="0">
              <a:solidFill>
                <a:srgbClr val="002060"/>
              </a:solidFill>
              <a:latin typeface="GT Walsheim Medium"/>
            </a:endParaRPr>
          </a:p>
          <a:p>
            <a:r>
              <a:rPr lang="pl-PL" sz="2000" dirty="0">
                <a:solidFill>
                  <a:srgbClr val="002060"/>
                </a:solidFill>
                <a:latin typeface="GT Walsheim Medium"/>
              </a:rPr>
              <a:t>by </a:t>
            </a:r>
            <a:r>
              <a:rPr lang="pl-PL" sz="2000" dirty="0" err="1">
                <a:solidFill>
                  <a:srgbClr val="002060"/>
                </a:solidFill>
                <a:latin typeface="GT Walsheim Medium"/>
              </a:rPr>
              <a:t>document</a:t>
            </a:r>
            <a:r>
              <a:rPr lang="pl-PL" sz="2000" dirty="0">
                <a:solidFill>
                  <a:srgbClr val="002060"/>
                </a:solidFill>
                <a:latin typeface="GT Walsheim Medium"/>
              </a:rPr>
              <a:t> </a:t>
            </a:r>
            <a:r>
              <a:rPr lang="pl-PL" sz="2000" dirty="0" err="1">
                <a:solidFill>
                  <a:srgbClr val="002060"/>
                </a:solidFill>
                <a:latin typeface="GT Walsheim Medium"/>
              </a:rPr>
              <a:t>type</a:t>
            </a:r>
            <a:r>
              <a:rPr lang="pl-PL" sz="2000" dirty="0">
                <a:solidFill>
                  <a:srgbClr val="002060"/>
                </a:solidFill>
                <a:latin typeface="GT Walsheim Medium"/>
              </a:rPr>
              <a:t>:</a:t>
            </a:r>
          </a:p>
          <a:p>
            <a:r>
              <a:rPr lang="pl-PL" sz="2000" dirty="0">
                <a:solidFill>
                  <a:srgbClr val="00B0F0"/>
                </a:solidFill>
                <a:latin typeface="GT Walsheim Medium"/>
              </a:rPr>
              <a:t>→ </a:t>
            </a:r>
            <a:r>
              <a:rPr lang="pl-PL" sz="2000" dirty="0" err="1">
                <a:solidFill>
                  <a:srgbClr val="002060"/>
                </a:solidFill>
                <a:latin typeface="GT Walsheim Medium"/>
              </a:rPr>
              <a:t>e.g</a:t>
            </a:r>
            <a:r>
              <a:rPr lang="pl-PL" sz="2000" dirty="0">
                <a:solidFill>
                  <a:srgbClr val="002060"/>
                </a:solidFill>
                <a:latin typeface="GT Walsheim Medium"/>
              </a:rPr>
              <a:t>. </a:t>
            </a:r>
            <a:r>
              <a:rPr lang="pl-PL" sz="2000" dirty="0" err="1">
                <a:solidFill>
                  <a:srgbClr val="002060"/>
                </a:solidFill>
                <a:latin typeface="GT Walsheim Medium"/>
              </a:rPr>
              <a:t>book</a:t>
            </a:r>
            <a:r>
              <a:rPr lang="pl-PL" sz="2000" dirty="0">
                <a:solidFill>
                  <a:srgbClr val="002060"/>
                </a:solidFill>
                <a:latin typeface="GT Walsheim Medium"/>
              </a:rPr>
              <a:t>, </a:t>
            </a:r>
            <a:r>
              <a:rPr lang="pl-PL" sz="2000" dirty="0" err="1">
                <a:solidFill>
                  <a:srgbClr val="002060"/>
                </a:solidFill>
                <a:latin typeface="GT Walsheim Medium"/>
              </a:rPr>
              <a:t>article</a:t>
            </a:r>
            <a:endParaRPr lang="pl-PL" sz="2000" dirty="0">
              <a:solidFill>
                <a:srgbClr val="002060"/>
              </a:solidFill>
              <a:latin typeface="GT Walsheim Medium"/>
            </a:endParaRPr>
          </a:p>
          <a:p>
            <a:r>
              <a:rPr lang="pl-PL" sz="2000" dirty="0" err="1">
                <a:solidFill>
                  <a:srgbClr val="002060"/>
                </a:solidFill>
                <a:latin typeface="GT Walsheim Medium"/>
              </a:rPr>
              <a:t>quick</a:t>
            </a:r>
            <a:r>
              <a:rPr lang="pl-PL" sz="2000" dirty="0">
                <a:solidFill>
                  <a:srgbClr val="002060"/>
                </a:solidFill>
                <a:latin typeface="GT Walsheim Medium"/>
              </a:rPr>
              <a:t> </a:t>
            </a:r>
            <a:r>
              <a:rPr lang="pl-PL" sz="2000" dirty="0" err="1">
                <a:solidFill>
                  <a:srgbClr val="002060"/>
                </a:solidFill>
                <a:latin typeface="GT Walsheim Medium"/>
              </a:rPr>
              <a:t>search</a:t>
            </a:r>
            <a:r>
              <a:rPr lang="pl-PL" sz="2000" dirty="0">
                <a:solidFill>
                  <a:srgbClr val="002060"/>
                </a:solidFill>
                <a:latin typeface="GT Walsheim Medium"/>
              </a:rPr>
              <a:t> – </a:t>
            </a:r>
            <a:r>
              <a:rPr lang="pl-PL" sz="2000" dirty="0" err="1">
                <a:solidFill>
                  <a:srgbClr val="002060"/>
                </a:solidFill>
                <a:latin typeface="GT Walsheim Medium"/>
              </a:rPr>
              <a:t>e.g</a:t>
            </a:r>
            <a:r>
              <a:rPr lang="pl-PL" sz="2000" dirty="0">
                <a:solidFill>
                  <a:srgbClr val="002060"/>
                </a:solidFill>
                <a:latin typeface="GT Walsheim Medium"/>
              </a:rPr>
              <a:t>. by file no.</a:t>
            </a:r>
            <a:endParaRPr lang="pl-PL" sz="2000" dirty="0">
              <a:solidFill>
                <a:srgbClr val="002060"/>
              </a:solidFill>
              <a:latin typeface="GT Walsheim Medium" pitchFamily="2" charset="-18"/>
            </a:endParaRPr>
          </a:p>
          <a:p>
            <a:endParaRPr lang="pl-PL" sz="1600" b="1" dirty="0">
              <a:solidFill>
                <a:srgbClr val="002060"/>
              </a:solidFill>
              <a:latin typeface="GT Walsheim Medium" pitchFamily="2" charset="-18"/>
            </a:endParaRPr>
          </a:p>
          <a:p>
            <a:endParaRPr lang="pl-PL" sz="1600" b="1" dirty="0">
              <a:solidFill>
                <a:srgbClr val="002060"/>
              </a:solidFill>
            </a:endParaRPr>
          </a:p>
          <a:p>
            <a:endParaRPr lang="pl-PL" sz="1600" dirty="0">
              <a:solidFill>
                <a:srgbClr val="00B0F0"/>
              </a:solidFill>
            </a:endParaRPr>
          </a:p>
          <a:p>
            <a:endParaRPr lang="pl-PL" sz="1600" dirty="0">
              <a:solidFill>
                <a:srgbClr val="002060"/>
              </a:solidFill>
            </a:endParaRPr>
          </a:p>
          <a:p>
            <a:r>
              <a:rPr lang="pl-PL" sz="1600" dirty="0">
                <a:solidFill>
                  <a:srgbClr val="002060"/>
                </a:solidFill>
              </a:rPr>
              <a:t>     </a:t>
            </a:r>
            <a:endParaRPr lang="pl-PL" dirty="0">
              <a:solidFill>
                <a:srgbClr val="002060"/>
              </a:solidFill>
            </a:endParaRPr>
          </a:p>
          <a:p>
            <a:r>
              <a:rPr lang="pl-PL" dirty="0">
                <a:solidFill>
                  <a:srgbClr val="00B0F0"/>
                </a:solidFill>
              </a:rPr>
              <a:t>      </a:t>
            </a:r>
            <a:endParaRPr lang="pl-PL" sz="1400" dirty="0">
              <a:solidFill>
                <a:srgbClr val="002060"/>
              </a:solidFill>
            </a:endParaRPr>
          </a:p>
          <a:p>
            <a:endParaRPr lang="pl-PL" sz="1600" dirty="0">
              <a:solidFill>
                <a:srgbClr val="002060"/>
              </a:solidFill>
            </a:endParaRPr>
          </a:p>
          <a:p>
            <a:endParaRPr lang="pl-PL" sz="1600" dirty="0">
              <a:solidFill>
                <a:srgbClr val="002060"/>
              </a:solidFill>
            </a:endParaRPr>
          </a:p>
          <a:p>
            <a:endParaRPr lang="pl-PL" sz="1600" dirty="0">
              <a:solidFill>
                <a:srgbClr val="002060"/>
              </a:solidFill>
            </a:endParaRPr>
          </a:p>
          <a:p>
            <a:endParaRPr lang="pl-PL" sz="1600" dirty="0">
              <a:solidFill>
                <a:srgbClr val="002060"/>
              </a:solidFill>
            </a:endParaRPr>
          </a:p>
          <a:p>
            <a:endParaRPr lang="pl-PL" dirty="0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36264CF9-4590-4558-810F-A77AB429D9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05085" y="4351056"/>
            <a:ext cx="4899860" cy="1975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DE3E78D0-2418-4454-BD2E-1F36617B4DB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98951" y="4578534"/>
            <a:ext cx="2772162" cy="12098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11" name="Łącznik prosty ze strzałką 10">
            <a:extLst>
              <a:ext uri="{FF2B5EF4-FFF2-40B4-BE49-F238E27FC236}">
                <a16:creationId xmlns:a16="http://schemas.microsoft.com/office/drawing/2014/main" id="{90EE4F3F-2B6E-45D6-84A0-C5F370973A57}"/>
              </a:ext>
            </a:extLst>
          </p:cNvPr>
          <p:cNvCxnSpPr>
            <a:cxnSpLocks/>
          </p:cNvCxnSpPr>
          <p:nvPr/>
        </p:nvCxnSpPr>
        <p:spPr>
          <a:xfrm flipV="1">
            <a:off x="8943957" y="5493097"/>
            <a:ext cx="494071" cy="758906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24"/>
          <p:cNvSpPr txBox="1">
            <a:spLocks noGrp="1"/>
          </p:cNvSpPr>
          <p:nvPr>
            <p:ph type="title"/>
          </p:nvPr>
        </p:nvSpPr>
        <p:spPr>
          <a:xfrm>
            <a:off x="520700" y="774883"/>
            <a:ext cx="9650413" cy="443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/>
            <a:r>
              <a:rPr lang="pl-PL" dirty="0">
                <a:solidFill>
                  <a:srgbClr val="002060"/>
                </a:solidFill>
                <a:latin typeface="Georgia" panose="02040502050405020303" pitchFamily="18" charset="0"/>
              </a:rPr>
              <a:t>First login</a:t>
            </a:r>
            <a:endParaRPr sz="3200" b="1" i="0" u="none" strike="noStrike" cap="none" dirty="0">
              <a:solidFill>
                <a:schemeClr val="dk1"/>
              </a:solidFill>
              <a:latin typeface="Georgia" panose="02040502050405020303" pitchFamily="18" charset="0"/>
              <a:sym typeface="Georgia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467543" y="1381546"/>
            <a:ext cx="9703570" cy="470898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/>
            <a:r>
              <a:rPr lang="en-US" sz="2000" dirty="0">
                <a:solidFill>
                  <a:srgbClr val="002060"/>
                </a:solidFill>
                <a:latin typeface="GT Walsheim Medium"/>
              </a:rPr>
              <a:t>During the first visit to the library, when activating the library account, you will receive</a:t>
            </a:r>
            <a:br>
              <a:rPr lang="pl-PL" sz="2000" dirty="0">
                <a:solidFill>
                  <a:srgbClr val="002060"/>
                </a:solidFill>
                <a:latin typeface="GT Walsheim Medium"/>
              </a:rPr>
            </a:br>
            <a:r>
              <a:rPr lang="en-US" sz="2000" dirty="0">
                <a:solidFill>
                  <a:srgbClr val="002060"/>
                </a:solidFill>
                <a:latin typeface="GT Walsheim Medium"/>
              </a:rPr>
              <a:t>a login ID:</a:t>
            </a:r>
            <a:endParaRPr lang="pl-PL" sz="2000" dirty="0">
              <a:latin typeface="GT Walsheim Medium" pitchFamily="2" charset="-18"/>
            </a:endParaRPr>
          </a:p>
          <a:p>
            <a:r>
              <a:rPr lang="pl-PL" sz="2000" dirty="0">
                <a:solidFill>
                  <a:srgbClr val="00B0F0"/>
                </a:solidFill>
                <a:latin typeface="GT Walsheim Medium"/>
              </a:rPr>
              <a:t>→ </a:t>
            </a:r>
            <a:r>
              <a:rPr lang="en-US" sz="2000" dirty="0">
                <a:solidFill>
                  <a:srgbClr val="002060"/>
                </a:solidFill>
                <a:latin typeface="GT Walsheim Medium"/>
              </a:rPr>
              <a:t>if you are a </a:t>
            </a:r>
            <a:r>
              <a:rPr lang="pl-PL" sz="2000" dirty="0">
                <a:solidFill>
                  <a:srgbClr val="002060"/>
                </a:solidFill>
                <a:latin typeface="GT Walsheim Medium"/>
              </a:rPr>
              <a:t>student: </a:t>
            </a:r>
            <a:r>
              <a:rPr lang="pl-PL" sz="2000" b="1" dirty="0" err="1">
                <a:solidFill>
                  <a:srgbClr val="00B0F0"/>
                </a:solidFill>
                <a:latin typeface="GT Walsheim Medium"/>
              </a:rPr>
              <a:t>gd</a:t>
            </a:r>
            <a:r>
              <a:rPr lang="pl-PL" sz="2000" b="1" dirty="0">
                <a:solidFill>
                  <a:srgbClr val="00B0F0"/>
                </a:solidFill>
                <a:latin typeface="GT Walsheim Medium"/>
              </a:rPr>
              <a:t> </a:t>
            </a:r>
            <a:r>
              <a:rPr lang="pl-PL" sz="2000" b="1" dirty="0" err="1">
                <a:solidFill>
                  <a:srgbClr val="00B0F0"/>
                </a:solidFill>
                <a:latin typeface="GT Walsheim Medium"/>
              </a:rPr>
              <a:t>or</a:t>
            </a:r>
            <a:r>
              <a:rPr lang="pl-PL" sz="2000" b="1" dirty="0">
                <a:solidFill>
                  <a:srgbClr val="00B0F0"/>
                </a:solidFill>
                <a:latin typeface="GT Walsheim Medium"/>
              </a:rPr>
              <a:t> </a:t>
            </a:r>
            <a:r>
              <a:rPr lang="pl-PL" sz="2000" b="1" dirty="0" err="1">
                <a:solidFill>
                  <a:srgbClr val="00B0F0"/>
                </a:solidFill>
                <a:latin typeface="GT Walsheim Medium"/>
              </a:rPr>
              <a:t>ga</a:t>
            </a:r>
            <a:r>
              <a:rPr lang="pl-PL" sz="2000" b="1" dirty="0">
                <a:solidFill>
                  <a:srgbClr val="00B0F0"/>
                </a:solidFill>
                <a:latin typeface="GT Walsheim Medium"/>
              </a:rPr>
              <a:t>+ student ID </a:t>
            </a:r>
            <a:r>
              <a:rPr lang="pl-PL" sz="2000" b="1" dirty="0" err="1">
                <a:solidFill>
                  <a:srgbClr val="00B0F0"/>
                </a:solidFill>
                <a:latin typeface="GT Walsheim Medium"/>
              </a:rPr>
              <a:t>number</a:t>
            </a:r>
            <a:r>
              <a:rPr lang="pl-PL" sz="2000" b="1" dirty="0">
                <a:solidFill>
                  <a:srgbClr val="00B0F0"/>
                </a:solidFill>
                <a:latin typeface="GT Walsheim Medium"/>
              </a:rPr>
              <a:t> </a:t>
            </a:r>
            <a:r>
              <a:rPr lang="pl-PL" sz="2000" b="1" dirty="0">
                <a:solidFill>
                  <a:srgbClr val="002060"/>
                </a:solidFill>
                <a:latin typeface="GT Walsheim Medium"/>
              </a:rPr>
              <a:t>(</a:t>
            </a:r>
            <a:r>
              <a:rPr lang="pl-PL" sz="2000" b="1" dirty="0" err="1">
                <a:solidFill>
                  <a:srgbClr val="002060"/>
                </a:solidFill>
                <a:latin typeface="GT Walsheim Medium"/>
              </a:rPr>
              <a:t>e.g</a:t>
            </a:r>
            <a:r>
              <a:rPr lang="pl-PL" sz="2000" b="1" dirty="0">
                <a:solidFill>
                  <a:srgbClr val="002060"/>
                </a:solidFill>
                <a:latin typeface="GT Walsheim Medium"/>
              </a:rPr>
              <a:t>. gd123456)</a:t>
            </a:r>
            <a:endParaRPr lang="pl-PL" sz="2000" dirty="0">
              <a:solidFill>
                <a:srgbClr val="002060"/>
              </a:solidFill>
              <a:latin typeface="GT Walsheim Medium"/>
            </a:endParaRPr>
          </a:p>
          <a:p>
            <a:endParaRPr lang="pl-PL" sz="2000" b="1" dirty="0">
              <a:latin typeface="GT Walsheim Medium" pitchFamily="2" charset="-18"/>
            </a:endParaRPr>
          </a:p>
          <a:p>
            <a:r>
              <a:rPr lang="pl-PL" sz="2000" dirty="0">
                <a:solidFill>
                  <a:srgbClr val="00B0F0"/>
                </a:solidFill>
                <a:latin typeface="GT Walsheim Medium"/>
              </a:rPr>
              <a:t>→</a:t>
            </a:r>
            <a:r>
              <a:rPr lang="pl-PL" sz="2000" dirty="0">
                <a:latin typeface="GT Walsheim Medium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GT Walsheim Medium"/>
              </a:rPr>
              <a:t>if you are a postgraduate or MBA </a:t>
            </a:r>
            <a:r>
              <a:rPr lang="pl-PL" sz="2000" dirty="0" err="1">
                <a:solidFill>
                  <a:srgbClr val="002060"/>
                </a:solidFill>
                <a:latin typeface="GT Walsheim Medium"/>
              </a:rPr>
              <a:t>course</a:t>
            </a:r>
            <a:r>
              <a:rPr lang="pl-PL" sz="2000" dirty="0">
                <a:solidFill>
                  <a:srgbClr val="002060"/>
                </a:solidFill>
                <a:latin typeface="GT Walsheim Medium"/>
              </a:rPr>
              <a:t> </a:t>
            </a:r>
            <a:r>
              <a:rPr lang="pl-PL" sz="2000" dirty="0" err="1">
                <a:solidFill>
                  <a:srgbClr val="002060"/>
                </a:solidFill>
                <a:latin typeface="GT Walsheim Medium"/>
              </a:rPr>
              <a:t>participant</a:t>
            </a:r>
            <a:r>
              <a:rPr lang="pl-PL" sz="2000" dirty="0">
                <a:solidFill>
                  <a:srgbClr val="002060"/>
                </a:solidFill>
                <a:latin typeface="GT Walsheim Medium"/>
              </a:rPr>
              <a:t>:</a:t>
            </a:r>
            <a:endParaRPr lang="pl-PL" sz="2000" b="1" dirty="0">
              <a:solidFill>
                <a:srgbClr val="002060"/>
              </a:solidFill>
              <a:latin typeface="GT Walsheim Medium"/>
            </a:endParaRPr>
          </a:p>
          <a:p>
            <a:r>
              <a:rPr lang="pl-PL" sz="2000" dirty="0">
                <a:solidFill>
                  <a:srgbClr val="002060"/>
                </a:solidFill>
                <a:latin typeface="GT Walsheim Medium"/>
              </a:rPr>
              <a:t>     </a:t>
            </a:r>
            <a:r>
              <a:rPr lang="pl-PL" sz="2000" b="1" dirty="0" err="1">
                <a:solidFill>
                  <a:schemeClr val="tx1"/>
                </a:solidFill>
                <a:latin typeface="GT Walsheim Medium"/>
              </a:rPr>
              <a:t>Gdansk</a:t>
            </a:r>
            <a:r>
              <a:rPr lang="pl-PL" sz="2000" b="1" dirty="0">
                <a:solidFill>
                  <a:schemeClr val="tx1"/>
                </a:solidFill>
                <a:latin typeface="GT Walsheim Medium"/>
              </a:rPr>
              <a:t>: </a:t>
            </a:r>
            <a:r>
              <a:rPr lang="pl-PL" sz="2000" b="1" dirty="0" err="1">
                <a:solidFill>
                  <a:srgbClr val="00B0F0"/>
                </a:solidFill>
                <a:latin typeface="GT Walsheim Medium"/>
              </a:rPr>
              <a:t>gd</a:t>
            </a:r>
            <a:r>
              <a:rPr lang="pl-PL" sz="2000" b="1" dirty="0">
                <a:solidFill>
                  <a:srgbClr val="00B0F0"/>
                </a:solidFill>
                <a:latin typeface="GT Walsheim Medium"/>
              </a:rPr>
              <a:t> + </a:t>
            </a:r>
            <a:r>
              <a:rPr lang="pl-PL" sz="2000" b="1" dirty="0" err="1">
                <a:solidFill>
                  <a:srgbClr val="00B0F0"/>
                </a:solidFill>
                <a:latin typeface="GT Walsheim Medium"/>
              </a:rPr>
              <a:t>underscore</a:t>
            </a:r>
            <a:r>
              <a:rPr lang="pl-PL" sz="2000" b="1" dirty="0">
                <a:solidFill>
                  <a:srgbClr val="00B0F0"/>
                </a:solidFill>
                <a:latin typeface="GT Walsheim Medium"/>
              </a:rPr>
              <a:t> + the </a:t>
            </a:r>
            <a:r>
              <a:rPr lang="en-US" sz="2000" b="1" dirty="0">
                <a:solidFill>
                  <a:srgbClr val="00B0F0"/>
                </a:solidFill>
                <a:latin typeface="GT Walsheim Medium"/>
              </a:rPr>
              <a:t>first letter of the first name and surname </a:t>
            </a:r>
            <a:br>
              <a:rPr lang="pl-PL" sz="2000" b="1" dirty="0">
                <a:solidFill>
                  <a:schemeClr val="bg2"/>
                </a:solidFill>
                <a:latin typeface="GT Walsheim Medium"/>
              </a:rPr>
            </a:br>
            <a:r>
              <a:rPr lang="pl-PL" sz="2000" b="1" dirty="0">
                <a:solidFill>
                  <a:schemeClr val="bg2"/>
                </a:solidFill>
                <a:latin typeface="GT Walsheim Medium"/>
              </a:rPr>
              <a:t>    </a:t>
            </a:r>
            <a:r>
              <a:rPr lang="pl-PL" sz="2000" b="1" dirty="0">
                <a:solidFill>
                  <a:schemeClr val="tx1"/>
                </a:solidFill>
                <a:latin typeface="GT Walsheim Medium"/>
              </a:rPr>
              <a:t> (</a:t>
            </a:r>
            <a:r>
              <a:rPr lang="pl-PL" sz="2000" b="1" dirty="0" err="1">
                <a:solidFill>
                  <a:schemeClr val="tx1"/>
                </a:solidFill>
                <a:latin typeface="GT Walsheim Medium"/>
              </a:rPr>
              <a:t>e.g</a:t>
            </a:r>
            <a:r>
              <a:rPr lang="pl-PL" sz="2000" b="1" dirty="0">
                <a:solidFill>
                  <a:schemeClr val="tx1"/>
                </a:solidFill>
                <a:latin typeface="GT Walsheim Medium"/>
              </a:rPr>
              <a:t>. </a:t>
            </a:r>
            <a:r>
              <a:rPr lang="pl-PL" sz="2000" b="1" dirty="0" err="1">
                <a:solidFill>
                  <a:schemeClr val="tx1"/>
                </a:solidFill>
                <a:latin typeface="GT Walsheim Medium"/>
              </a:rPr>
              <a:t>gd_mkowalski</a:t>
            </a:r>
            <a:r>
              <a:rPr lang="pl-PL" sz="2000" b="1" dirty="0">
                <a:solidFill>
                  <a:schemeClr val="tx1"/>
                </a:solidFill>
                <a:latin typeface="GT Walsheim Medium"/>
              </a:rPr>
              <a:t>)</a:t>
            </a:r>
          </a:p>
          <a:p>
            <a:r>
              <a:rPr lang="pl-PL" sz="2000" b="1" dirty="0">
                <a:solidFill>
                  <a:srgbClr val="002060"/>
                </a:solidFill>
                <a:latin typeface="GT Walsheim Medium"/>
              </a:rPr>
              <a:t>     </a:t>
            </a:r>
            <a:r>
              <a:rPr lang="pl-PL" sz="2000" b="1" dirty="0">
                <a:solidFill>
                  <a:schemeClr val="tx1"/>
                </a:solidFill>
                <a:latin typeface="GT Walsheim Medium"/>
              </a:rPr>
              <a:t>Gdynia: </a:t>
            </a:r>
            <a:r>
              <a:rPr lang="en-US" sz="2000" b="1" dirty="0">
                <a:solidFill>
                  <a:srgbClr val="00B0F0"/>
                </a:solidFill>
                <a:latin typeface="GT Walsheim Medium"/>
              </a:rPr>
              <a:t>the first three letters of the first name and surname</a:t>
            </a:r>
            <a:r>
              <a:rPr lang="pl-PL" sz="2000" b="1" dirty="0">
                <a:solidFill>
                  <a:srgbClr val="00B0F0"/>
                </a:solidFill>
                <a:latin typeface="GT Walsheim Medium"/>
              </a:rPr>
              <a:t>                       </a:t>
            </a:r>
          </a:p>
          <a:p>
            <a:r>
              <a:rPr lang="en-US" sz="2000" dirty="0">
                <a:solidFill>
                  <a:srgbClr val="002060"/>
                </a:solidFill>
                <a:latin typeface="GT Walsheim Medium" pitchFamily="2" charset="-18"/>
              </a:rPr>
              <a:t>Alternatively, you can use the ID assigned to your account during registration.</a:t>
            </a:r>
            <a:endParaRPr lang="pl-PL" sz="2000" dirty="0">
              <a:solidFill>
                <a:srgbClr val="002060"/>
              </a:solidFill>
              <a:latin typeface="GT Walsheim Medium" pitchFamily="2" charset="-18"/>
            </a:endParaRPr>
          </a:p>
          <a:p>
            <a:endParaRPr lang="pl-PL" sz="2000" b="1" dirty="0">
              <a:solidFill>
                <a:srgbClr val="002060"/>
              </a:solidFill>
              <a:latin typeface="GT Walsheim Medium" pitchFamily="2" charset="-18"/>
            </a:endParaRPr>
          </a:p>
          <a:p>
            <a:r>
              <a:rPr lang="pl-PL" sz="2000" b="1" dirty="0" err="1">
                <a:solidFill>
                  <a:srgbClr val="002060"/>
                </a:solidFill>
                <a:latin typeface="GT Walsheim Medium"/>
              </a:rPr>
              <a:t>Password</a:t>
            </a:r>
            <a:endParaRPr lang="pl-PL" sz="2000" dirty="0">
              <a:solidFill>
                <a:srgbClr val="002060"/>
              </a:solidFill>
              <a:latin typeface="GT Walsheim Medium" pitchFamily="2" charset="-18"/>
            </a:endParaRPr>
          </a:p>
          <a:p>
            <a:pPr algn="just"/>
            <a:r>
              <a:rPr lang="en-US" sz="2000" dirty="0">
                <a:solidFill>
                  <a:srgbClr val="002060"/>
                </a:solidFill>
                <a:latin typeface="GT Walsheim Medium"/>
              </a:rPr>
              <a:t>Take care of the security of your account, we recommend that the password consists</a:t>
            </a:r>
            <a:br>
              <a:rPr lang="pl-PL" sz="2000" dirty="0">
                <a:solidFill>
                  <a:srgbClr val="002060"/>
                </a:solidFill>
                <a:latin typeface="GT Walsheim Medium"/>
              </a:rPr>
            </a:br>
            <a:r>
              <a:rPr lang="en-US" sz="2000" dirty="0">
                <a:solidFill>
                  <a:srgbClr val="002060"/>
                </a:solidFill>
                <a:latin typeface="GT Walsheim Medium"/>
              </a:rPr>
              <a:t>of at least eight characters</a:t>
            </a:r>
            <a:r>
              <a:rPr lang="pl-PL" sz="2000" dirty="0">
                <a:solidFill>
                  <a:srgbClr val="002060"/>
                </a:solidFill>
                <a:latin typeface="GT Walsheim Medium"/>
              </a:rPr>
              <a:t>: </a:t>
            </a:r>
            <a:endParaRPr lang="pl-PL" sz="2000" dirty="0">
              <a:solidFill>
                <a:srgbClr val="002060"/>
              </a:solidFill>
              <a:latin typeface="GT Walsheim Medium" pitchFamily="2" charset="-18"/>
            </a:endParaRPr>
          </a:p>
          <a:p>
            <a:pPr algn="just"/>
            <a:r>
              <a:rPr lang="pl-PL" sz="2000" dirty="0">
                <a:solidFill>
                  <a:srgbClr val="00B0F0"/>
                </a:solidFill>
                <a:latin typeface="GT Walsheim Medium"/>
              </a:rPr>
              <a:t>→ </a:t>
            </a:r>
            <a:r>
              <a:rPr lang="en-US" sz="2000" b="1" dirty="0">
                <a:solidFill>
                  <a:srgbClr val="002060"/>
                </a:solidFill>
                <a:latin typeface="GT Walsheim Medium"/>
              </a:rPr>
              <a:t>upper and lower case letters</a:t>
            </a:r>
            <a:endParaRPr lang="pl-PL" sz="2000" b="1" dirty="0">
              <a:solidFill>
                <a:srgbClr val="002060"/>
              </a:solidFill>
              <a:latin typeface="GT Walsheim Medium"/>
            </a:endParaRPr>
          </a:p>
          <a:p>
            <a:pPr algn="just"/>
            <a:r>
              <a:rPr lang="pl-PL" sz="2000" dirty="0">
                <a:solidFill>
                  <a:srgbClr val="00B0F0"/>
                </a:solidFill>
                <a:latin typeface="GT Walsheim Medium"/>
              </a:rPr>
              <a:t>→ </a:t>
            </a:r>
            <a:r>
              <a:rPr lang="pl-PL" sz="2000" b="1" dirty="0" err="1">
                <a:solidFill>
                  <a:srgbClr val="002060"/>
                </a:solidFill>
                <a:latin typeface="GT Walsheim Medium"/>
              </a:rPr>
              <a:t>digits</a:t>
            </a:r>
            <a:endParaRPr lang="pl-PL" sz="2000" b="1" dirty="0">
              <a:solidFill>
                <a:srgbClr val="002060"/>
              </a:solidFill>
              <a:latin typeface="GT Walsheim Medium"/>
            </a:endParaRPr>
          </a:p>
        </p:txBody>
      </p:sp>
      <p:pic>
        <p:nvPicPr>
          <p:cNvPr id="14" name="Obraz 13" descr="żarówk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33031" y="5619725"/>
            <a:ext cx="1019894" cy="1014117"/>
          </a:xfrm>
          <a:prstGeom prst="rect">
            <a:avLst/>
          </a:prstGeom>
        </p:spPr>
      </p:pic>
      <p:sp>
        <p:nvSpPr>
          <p:cNvPr id="15" name="pole tekstowe 14"/>
          <p:cNvSpPr txBox="1"/>
          <p:nvPr/>
        </p:nvSpPr>
        <p:spPr>
          <a:xfrm>
            <a:off x="4352950" y="5566767"/>
            <a:ext cx="58181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>
                <a:solidFill>
                  <a:srgbClr val="002060"/>
                </a:solidFill>
                <a:latin typeface="GT Walsheim Medium" pitchFamily="2" charset="-18"/>
              </a:rPr>
              <a:t>If you enter an incorrect password three times when </a:t>
            </a:r>
            <a:r>
              <a:rPr lang="pl-PL" sz="2000" dirty="0" err="1">
                <a:solidFill>
                  <a:srgbClr val="002060"/>
                </a:solidFill>
                <a:latin typeface="GT Walsheim Medium" pitchFamily="2" charset="-18"/>
              </a:rPr>
              <a:t>trying</a:t>
            </a:r>
            <a:r>
              <a:rPr lang="pl-PL" sz="2000" dirty="0">
                <a:solidFill>
                  <a:srgbClr val="002060"/>
                </a:solidFill>
                <a:latin typeface="GT Walsheim Medium" pitchFamily="2" charset="-18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GT Walsheim Medium" pitchFamily="2" charset="-18"/>
              </a:rPr>
              <a:t>to log in, your account will be blocked and a link to unblock the account will be sent to the e-mail address provided during registration.</a:t>
            </a:r>
            <a:endParaRPr lang="pl-PL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az 10">
            <a:extLst>
              <a:ext uri="{FF2B5EF4-FFF2-40B4-BE49-F238E27FC236}">
                <a16:creationId xmlns:a16="http://schemas.microsoft.com/office/drawing/2014/main" id="{C025C753-F9EA-4CBF-BE46-39562B3951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0875" y="2291257"/>
            <a:ext cx="4240238" cy="175580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8F1F41F7-9097-4D0A-B97E-4AED73A260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00" y="1538716"/>
            <a:ext cx="5033256" cy="5160465"/>
          </a:xfrm>
        </p:spPr>
        <p:txBody>
          <a:bodyPr/>
          <a:lstStyle/>
          <a:p>
            <a:r>
              <a:rPr lang="pl-PL" sz="2000" dirty="0">
                <a:latin typeface="GT Walsheim Medium"/>
              </a:rPr>
              <a:t>Log in to </a:t>
            </a:r>
            <a:r>
              <a:rPr lang="pl-PL" sz="2000" dirty="0" err="1">
                <a:latin typeface="GT Walsheim Medium"/>
              </a:rPr>
              <a:t>your</a:t>
            </a:r>
            <a:r>
              <a:rPr lang="pl-PL" sz="2000" dirty="0">
                <a:latin typeface="GT Walsheim Medium"/>
              </a:rPr>
              <a:t> </a:t>
            </a:r>
            <a:r>
              <a:rPr lang="pl-PL" sz="2000" dirty="0">
                <a:latin typeface="GT Walsheim Medium"/>
                <a:hlinkClick r:id="rId3"/>
              </a:rPr>
              <a:t>Library </a:t>
            </a:r>
            <a:r>
              <a:rPr lang="pl-PL" sz="2000" dirty="0" err="1">
                <a:latin typeface="GT Walsheim Medium"/>
                <a:hlinkClick r:id="rId3"/>
              </a:rPr>
              <a:t>account</a:t>
            </a:r>
            <a:r>
              <a:rPr lang="pl-PL" sz="2000" dirty="0">
                <a:latin typeface="GT Walsheim Medium"/>
                <a:hlinkClick r:id="rId3"/>
              </a:rPr>
              <a:t> &gt;</a:t>
            </a:r>
            <a:endParaRPr lang="pl-PL" sz="2000" dirty="0">
              <a:latin typeface="GT Walsheim Medium"/>
            </a:endParaRP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pl-PL" sz="2000" dirty="0" err="1">
                <a:latin typeface="GT Walsheim Medium"/>
              </a:rPr>
              <a:t>choose</a:t>
            </a:r>
            <a:r>
              <a:rPr lang="pl-PL" sz="2000" dirty="0">
                <a:latin typeface="GT Walsheim Medium"/>
              </a:rPr>
              <a:t> a </a:t>
            </a:r>
            <a:r>
              <a:rPr lang="pl-PL" sz="2000" dirty="0" err="1">
                <a:latin typeface="GT Walsheim Medium"/>
              </a:rPr>
              <a:t>book</a:t>
            </a:r>
            <a:r>
              <a:rPr lang="pl-PL" sz="2000" dirty="0">
                <a:latin typeface="GT Walsheim Medium"/>
              </a:rPr>
              <a:t> </a:t>
            </a:r>
            <a:r>
              <a:rPr lang="pl-PL" sz="2000" dirty="0" err="1">
                <a:latin typeface="GT Walsheim Medium"/>
              </a:rPr>
              <a:t>you</a:t>
            </a:r>
            <a:r>
              <a:rPr lang="pl-PL" sz="2000" dirty="0">
                <a:latin typeface="GT Walsheim Medium"/>
              </a:rPr>
              <a:t> </a:t>
            </a:r>
            <a:r>
              <a:rPr lang="pl-PL" sz="2000" dirty="0" err="1">
                <a:latin typeface="GT Walsheim Medium"/>
              </a:rPr>
              <a:t>are</a:t>
            </a:r>
            <a:r>
              <a:rPr lang="pl-PL" sz="2000" dirty="0">
                <a:latin typeface="GT Walsheim Medium"/>
              </a:rPr>
              <a:t> </a:t>
            </a:r>
            <a:r>
              <a:rPr lang="pl-PL" sz="2000" dirty="0" err="1">
                <a:latin typeface="GT Walsheim Medium"/>
              </a:rPr>
              <a:t>interested</a:t>
            </a:r>
            <a:r>
              <a:rPr lang="pl-PL" sz="2000" dirty="0">
                <a:latin typeface="GT Walsheim Medium"/>
              </a:rPr>
              <a:t> in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pl-PL" sz="2000" dirty="0" err="1">
                <a:latin typeface="GT Walsheim Medium"/>
              </a:rPr>
              <a:t>click</a:t>
            </a:r>
            <a:r>
              <a:rPr lang="pl-PL" sz="2000" dirty="0">
                <a:latin typeface="GT Walsheim Medium"/>
              </a:rPr>
              <a:t> </a:t>
            </a:r>
            <a:r>
              <a:rPr lang="pl-PL" sz="2000" b="1" dirty="0">
                <a:latin typeface="GT Walsheim Medium"/>
              </a:rPr>
              <a:t>REQUEST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T Walsheim Medium"/>
              </a:rPr>
              <a:t>the book will </a:t>
            </a:r>
            <a:r>
              <a:rPr lang="pl-PL" sz="2000" dirty="0">
                <a:latin typeface="GT Walsheim Medium"/>
              </a:rPr>
              <a:t>be </a:t>
            </a:r>
            <a:r>
              <a:rPr lang="en-US" sz="2000" dirty="0">
                <a:latin typeface="GT Walsheim Medium"/>
              </a:rPr>
              <a:t>wait</a:t>
            </a:r>
            <a:r>
              <a:rPr lang="pl-PL" sz="2000" dirty="0" err="1">
                <a:latin typeface="GT Walsheim Medium"/>
              </a:rPr>
              <a:t>ing</a:t>
            </a:r>
            <a:r>
              <a:rPr lang="en-US" sz="2000" dirty="0">
                <a:latin typeface="GT Walsheim Medium"/>
              </a:rPr>
              <a:t> 7 days for </a:t>
            </a:r>
            <a:r>
              <a:rPr lang="en-US" sz="2000" dirty="0" err="1">
                <a:latin typeface="GT Walsheim Medium"/>
              </a:rPr>
              <a:t>collecti</a:t>
            </a:r>
            <a:r>
              <a:rPr lang="pl-PL" sz="2000" dirty="0" err="1">
                <a:latin typeface="GT Walsheim Medium"/>
              </a:rPr>
              <a:t>ng</a:t>
            </a:r>
            <a:endParaRPr lang="pl-PL" sz="2000" dirty="0">
              <a:latin typeface="GT Walsheim Medium"/>
            </a:endParaRPr>
          </a:p>
          <a:p>
            <a:pPr marL="514350" indent="-285750">
              <a:buChar char="•"/>
            </a:pPr>
            <a:endParaRPr lang="pl-PL" sz="1800" dirty="0">
              <a:latin typeface="GT Walsheim Medium"/>
            </a:endParaRPr>
          </a:p>
          <a:p>
            <a:pPr marL="514350" indent="-285750">
              <a:buChar char="•"/>
            </a:pPr>
            <a:endParaRPr lang="pl-PL" sz="1800" dirty="0">
              <a:latin typeface="GT Walsheim Medium"/>
            </a:endParaRP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FC318BC-BED1-4E0E-B9F9-8B3772A3ED27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5689653" y="1396200"/>
            <a:ext cx="4465620" cy="627830"/>
          </a:xfrm>
        </p:spPr>
        <p:txBody>
          <a:bodyPr/>
          <a:lstStyle/>
          <a:p>
            <a:pPr marL="266700" indent="-38100"/>
            <a:r>
              <a:rPr lang="en-US" sz="2000" dirty="0">
                <a:latin typeface="GT Walsheim Medium"/>
              </a:rPr>
              <a:t>If the selected </a:t>
            </a:r>
            <a:r>
              <a:rPr lang="pl-PL" sz="2000" dirty="0" err="1">
                <a:latin typeface="GT Walsheim Medium"/>
              </a:rPr>
              <a:t>item</a:t>
            </a:r>
            <a:r>
              <a:rPr lang="en-US" sz="2000" dirty="0">
                <a:latin typeface="GT Walsheim Medium"/>
              </a:rPr>
              <a:t> is on loan, you can </a:t>
            </a:r>
            <a:r>
              <a:rPr lang="pl-PL" sz="2000" b="1" dirty="0" err="1">
                <a:latin typeface="GT Walsheim Medium"/>
              </a:rPr>
              <a:t>book</a:t>
            </a:r>
            <a:r>
              <a:rPr lang="en-US" sz="2000" dirty="0">
                <a:latin typeface="GT Walsheim Medium"/>
              </a:rPr>
              <a:t> it</a:t>
            </a:r>
            <a:endParaRPr lang="pl-PL" sz="2000" dirty="0">
              <a:latin typeface="GT Walsheim Medium"/>
            </a:endParaRPr>
          </a:p>
        </p:txBody>
      </p:sp>
      <p:sp>
        <p:nvSpPr>
          <p:cNvPr id="4" name="Tytuł 3">
            <a:extLst>
              <a:ext uri="{FF2B5EF4-FFF2-40B4-BE49-F238E27FC236}">
                <a16:creationId xmlns:a16="http://schemas.microsoft.com/office/drawing/2014/main" id="{2A30538A-8F97-4A90-BC42-146BACB4A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>
                <a:latin typeface="Georgia" panose="02040502050405020303" pitchFamily="18" charset="0"/>
              </a:rPr>
              <a:t>Requesting</a:t>
            </a:r>
            <a:r>
              <a:rPr lang="en-US" dirty="0">
                <a:latin typeface="Georgia" panose="02040502050405020303" pitchFamily="18" charset="0"/>
              </a:rPr>
              <a:t> and</a:t>
            </a:r>
            <a:r>
              <a:rPr lang="pl-PL" dirty="0">
                <a:latin typeface="Georgia" panose="02040502050405020303" pitchFamily="18" charset="0"/>
              </a:rPr>
              <a:t> </a:t>
            </a:r>
            <a:r>
              <a:rPr lang="pl-PL" dirty="0" err="1">
                <a:latin typeface="Georgia" panose="02040502050405020303" pitchFamily="18" charset="0"/>
              </a:rPr>
              <a:t>booking</a:t>
            </a:r>
            <a:endParaRPr lang="pl-PL" dirty="0">
              <a:latin typeface="Georgia" panose="02040502050405020303" pitchFamily="18" charset="0"/>
            </a:endParaRPr>
          </a:p>
        </p:txBody>
      </p:sp>
      <p:sp>
        <p:nvSpPr>
          <p:cNvPr id="6" name="Symbol zastępczy tekstu 5">
            <a:extLst>
              <a:ext uri="{FF2B5EF4-FFF2-40B4-BE49-F238E27FC236}">
                <a16:creationId xmlns:a16="http://schemas.microsoft.com/office/drawing/2014/main" id="{8FE8A86A-CD0B-402E-B318-D7AA907F5A24}"/>
              </a:ext>
            </a:extLst>
          </p:cNvPr>
          <p:cNvSpPr>
            <a:spLocks noGrp="1"/>
          </p:cNvSpPr>
          <p:nvPr>
            <p:ph type="body" idx="4"/>
          </p:nvPr>
        </p:nvSpPr>
        <p:spPr>
          <a:xfrm>
            <a:off x="5689653" y="4444811"/>
            <a:ext cx="4500138" cy="2011635"/>
          </a:xfrm>
        </p:spPr>
        <p:txBody>
          <a:bodyPr/>
          <a:lstStyle/>
          <a:p>
            <a:pPr>
              <a:buChar char="•"/>
            </a:pPr>
            <a:r>
              <a:rPr lang="en-US" sz="2000" i="0" dirty="0">
                <a:latin typeface="GT Walsheim Medium"/>
              </a:rPr>
              <a:t>click </a:t>
            </a:r>
            <a:r>
              <a:rPr lang="en-US" sz="2000" b="1" i="0" dirty="0">
                <a:latin typeface="GT Walsheim Medium"/>
              </a:rPr>
              <a:t>book</a:t>
            </a:r>
            <a:r>
              <a:rPr lang="en-US" sz="2000" i="0" dirty="0">
                <a:latin typeface="GT Walsheim Medium"/>
              </a:rPr>
              <a:t> and </a:t>
            </a:r>
            <a:r>
              <a:rPr lang="en-US" sz="2000" b="1" i="0" dirty="0">
                <a:latin typeface="GT Walsheim Medium"/>
              </a:rPr>
              <a:t>any </a:t>
            </a:r>
            <a:r>
              <a:rPr lang="pl-PL" sz="2000" b="1" i="0" dirty="0" err="1">
                <a:latin typeface="GT Walsheim Medium"/>
              </a:rPr>
              <a:t>item</a:t>
            </a:r>
            <a:r>
              <a:rPr lang="en-US" sz="2000" i="0" dirty="0">
                <a:latin typeface="GT Walsheim Medium"/>
              </a:rPr>
              <a:t>, and then </a:t>
            </a:r>
            <a:r>
              <a:rPr lang="en-US" sz="2000" b="1" i="0" dirty="0">
                <a:latin typeface="GT Walsheim Medium"/>
              </a:rPr>
              <a:t>confirm</a:t>
            </a:r>
            <a:endParaRPr lang="pl-PL" sz="2000" b="1" i="0" dirty="0">
              <a:latin typeface="GT Walsheim Medium"/>
            </a:endParaRPr>
          </a:p>
          <a:p>
            <a:pPr>
              <a:buChar char="•"/>
            </a:pPr>
            <a:r>
              <a:rPr lang="en-US" sz="2000" i="0" dirty="0">
                <a:latin typeface="GT Walsheim Medium"/>
              </a:rPr>
              <a:t>after returning to the library, the book will be waiting for collection </a:t>
            </a:r>
            <a:r>
              <a:rPr lang="pl-PL" sz="2000" i="0" dirty="0">
                <a:latin typeface="GT Walsheim Medium"/>
              </a:rPr>
              <a:t>for </a:t>
            </a:r>
            <a:r>
              <a:rPr lang="en-US" sz="2000" i="0" dirty="0">
                <a:latin typeface="GT Walsheim Medium"/>
              </a:rPr>
              <a:t>7 days</a:t>
            </a:r>
            <a:endParaRPr lang="pl-PL" sz="2000" i="0" dirty="0">
              <a:latin typeface="GT Walsheim Medium"/>
            </a:endParaRPr>
          </a:p>
          <a:p>
            <a:pPr>
              <a:buChar char="•"/>
            </a:pPr>
            <a:r>
              <a:rPr lang="en-US" sz="2000" i="0" dirty="0">
                <a:latin typeface="GT Walsheim Medium"/>
              </a:rPr>
              <a:t>the booker will be informed by </a:t>
            </a:r>
            <a:r>
              <a:rPr lang="en-US" sz="2000" b="1" i="0" dirty="0">
                <a:latin typeface="GT Walsheim Medium"/>
              </a:rPr>
              <a:t>e-mail </a:t>
            </a:r>
            <a:r>
              <a:rPr lang="en-US" sz="2000" i="0" dirty="0">
                <a:latin typeface="GT Walsheim Medium"/>
              </a:rPr>
              <a:t>about the waiting book</a:t>
            </a:r>
            <a:endParaRPr lang="pl-PL" sz="2000" i="0" dirty="0">
              <a:latin typeface="GT Walsheim Medium"/>
            </a:endParaRP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8A869A4E-FCF3-41F7-8375-D61E731015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3939" y="4118948"/>
            <a:ext cx="4594052" cy="19367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9" name="Łącznik prosty ze strzałką 8">
            <a:extLst>
              <a:ext uri="{FF2B5EF4-FFF2-40B4-BE49-F238E27FC236}">
                <a16:creationId xmlns:a16="http://schemas.microsoft.com/office/drawing/2014/main" id="{A7FC6FF9-886F-491D-BDA0-A1764CF6A921}"/>
              </a:ext>
            </a:extLst>
          </p:cNvPr>
          <p:cNvCxnSpPr/>
          <p:nvPr/>
        </p:nvCxnSpPr>
        <p:spPr>
          <a:xfrm flipV="1">
            <a:off x="4188542" y="5648632"/>
            <a:ext cx="398206" cy="92914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ze strzałką 12">
            <a:extLst>
              <a:ext uri="{FF2B5EF4-FFF2-40B4-BE49-F238E27FC236}">
                <a16:creationId xmlns:a16="http://schemas.microsoft.com/office/drawing/2014/main" id="{FCF4927B-E4B4-431B-9DBD-F20CB5502308}"/>
              </a:ext>
            </a:extLst>
          </p:cNvPr>
          <p:cNvCxnSpPr/>
          <p:nvPr/>
        </p:nvCxnSpPr>
        <p:spPr>
          <a:xfrm flipH="1" flipV="1">
            <a:off x="9630697" y="3779837"/>
            <a:ext cx="524576" cy="664974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2103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24"/>
          <p:cNvSpPr txBox="1">
            <a:spLocks noGrp="1"/>
          </p:cNvSpPr>
          <p:nvPr>
            <p:ph type="title"/>
          </p:nvPr>
        </p:nvSpPr>
        <p:spPr>
          <a:xfrm>
            <a:off x="520700" y="774883"/>
            <a:ext cx="9650413" cy="443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/>
            <a:r>
              <a:rPr lang="en-US" dirty="0">
                <a:solidFill>
                  <a:srgbClr val="002060"/>
                </a:solidFill>
                <a:latin typeface="Georgia" panose="02040502050405020303" pitchFamily="18" charset="0"/>
              </a:rPr>
              <a:t>Circulation desk</a:t>
            </a:r>
            <a:endParaRPr lang="en-US" sz="3200" b="1" i="0" u="none" strike="noStrike" cap="none" dirty="0">
              <a:solidFill>
                <a:schemeClr val="dk1"/>
              </a:solidFill>
              <a:latin typeface="Georgia" panose="02040502050405020303" pitchFamily="18" charset="0"/>
              <a:sym typeface="Georgia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515022" y="1358103"/>
            <a:ext cx="9933758" cy="726352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2000" dirty="0" err="1">
                <a:solidFill>
                  <a:srgbClr val="002060"/>
                </a:solidFill>
                <a:latin typeface="GT Walsheim Medium"/>
              </a:rPr>
              <a:t>Borrowing</a:t>
            </a:r>
            <a:r>
              <a:rPr lang="pl-PL" sz="2000" dirty="0">
                <a:solidFill>
                  <a:srgbClr val="002060"/>
                </a:solidFill>
                <a:latin typeface="GT Walsheim Medium"/>
              </a:rPr>
              <a:t> </a:t>
            </a:r>
            <a:r>
              <a:rPr lang="pl-PL" sz="2000" dirty="0" err="1">
                <a:solidFill>
                  <a:srgbClr val="002060"/>
                </a:solidFill>
                <a:latin typeface="GT Walsheim Medium"/>
              </a:rPr>
              <a:t>limits</a:t>
            </a:r>
            <a:r>
              <a:rPr lang="pl-PL" sz="2000" dirty="0">
                <a:solidFill>
                  <a:srgbClr val="002060"/>
                </a:solidFill>
                <a:latin typeface="GT Walsheim Medium"/>
              </a:rPr>
              <a:t>: </a:t>
            </a:r>
            <a:endParaRPr lang="pl-PL" sz="2000" dirty="0">
              <a:solidFill>
                <a:srgbClr val="002060"/>
              </a:solidFill>
              <a:latin typeface="GT Walsheim Medium" pitchFamily="2" charset="-18"/>
            </a:endParaRPr>
          </a:p>
          <a:p>
            <a:pPr lvl="2"/>
            <a:r>
              <a:rPr lang="pl-PL" sz="2000" b="1" dirty="0">
                <a:solidFill>
                  <a:srgbClr val="002060"/>
                </a:solidFill>
                <a:latin typeface="GT Walsheim Medium"/>
              </a:rPr>
              <a:t>6</a:t>
            </a:r>
            <a:r>
              <a:rPr lang="pl-PL" sz="2000" dirty="0">
                <a:solidFill>
                  <a:srgbClr val="002060"/>
                </a:solidFill>
                <a:latin typeface="GT Walsheim Medium"/>
              </a:rPr>
              <a:t> </a:t>
            </a:r>
            <a:r>
              <a:rPr lang="pl-PL" sz="2000" b="1" dirty="0" err="1">
                <a:solidFill>
                  <a:srgbClr val="002060"/>
                </a:solidFill>
                <a:latin typeface="GT Walsheim Medium"/>
              </a:rPr>
              <a:t>books</a:t>
            </a:r>
            <a:r>
              <a:rPr lang="pl-PL" sz="2000" dirty="0">
                <a:solidFill>
                  <a:srgbClr val="002060"/>
                </a:solidFill>
                <a:latin typeface="GT Walsheim Medium"/>
              </a:rPr>
              <a:t> – </a:t>
            </a:r>
            <a:r>
              <a:rPr lang="pl-PL" sz="2000" dirty="0" err="1">
                <a:solidFill>
                  <a:srgbClr val="002060"/>
                </a:solidFill>
                <a:latin typeface="GT Walsheim Medium"/>
              </a:rPr>
              <a:t>Bachelor</a:t>
            </a:r>
            <a:r>
              <a:rPr lang="pl-PL" sz="2000" dirty="0">
                <a:solidFill>
                  <a:srgbClr val="002060"/>
                </a:solidFill>
                <a:latin typeface="GT Walsheim Medium"/>
              </a:rPr>
              <a:t> </a:t>
            </a:r>
            <a:r>
              <a:rPr lang="pl-PL" sz="2000" dirty="0" err="1">
                <a:solidFill>
                  <a:srgbClr val="002060"/>
                </a:solidFill>
                <a:latin typeface="GT Walsheim Medium"/>
              </a:rPr>
              <a:t>degree</a:t>
            </a:r>
            <a:r>
              <a:rPr lang="pl-PL" sz="2000" dirty="0">
                <a:solidFill>
                  <a:srgbClr val="002060"/>
                </a:solidFill>
                <a:latin typeface="GT Walsheim Medium"/>
              </a:rPr>
              <a:t>, Master </a:t>
            </a:r>
            <a:r>
              <a:rPr lang="pl-PL" sz="2000" dirty="0" err="1">
                <a:solidFill>
                  <a:srgbClr val="002060"/>
                </a:solidFill>
                <a:latin typeface="GT Walsheim Medium"/>
              </a:rPr>
              <a:t>degree</a:t>
            </a:r>
            <a:r>
              <a:rPr lang="pl-PL" sz="2000" dirty="0">
                <a:solidFill>
                  <a:srgbClr val="002060"/>
                </a:solidFill>
                <a:latin typeface="GT Walsheim Medium"/>
              </a:rPr>
              <a:t>, </a:t>
            </a:r>
            <a:r>
              <a:rPr lang="pl-PL" sz="2000" dirty="0" err="1">
                <a:solidFill>
                  <a:srgbClr val="002060"/>
                </a:solidFill>
                <a:latin typeface="GT Walsheim Medium"/>
              </a:rPr>
              <a:t>postgraduate</a:t>
            </a:r>
            <a:r>
              <a:rPr lang="pl-PL" sz="2000" dirty="0">
                <a:solidFill>
                  <a:srgbClr val="002060"/>
                </a:solidFill>
                <a:latin typeface="GT Walsheim Medium"/>
              </a:rPr>
              <a:t>, MBA, </a:t>
            </a:r>
            <a:r>
              <a:rPr lang="pl-PL" sz="2000" dirty="0" err="1">
                <a:solidFill>
                  <a:srgbClr val="002060"/>
                </a:solidFill>
                <a:latin typeface="GT Walsheim Medium"/>
              </a:rPr>
              <a:t>doctoral</a:t>
            </a:r>
            <a:r>
              <a:rPr lang="pl-PL" sz="2000" dirty="0">
                <a:solidFill>
                  <a:srgbClr val="002060"/>
                </a:solidFill>
                <a:latin typeface="GT Walsheim Medium"/>
              </a:rPr>
              <a:t> </a:t>
            </a:r>
            <a:r>
              <a:rPr lang="pl-PL" sz="2000" dirty="0" err="1">
                <a:solidFill>
                  <a:srgbClr val="002060"/>
                </a:solidFill>
                <a:latin typeface="GT Walsheim Medium"/>
              </a:rPr>
              <a:t>studies</a:t>
            </a:r>
            <a:r>
              <a:rPr lang="pl-PL" sz="2000" dirty="0">
                <a:solidFill>
                  <a:srgbClr val="002060"/>
                </a:solidFill>
                <a:latin typeface="GT Walsheim Medium"/>
              </a:rPr>
              <a:t>	</a:t>
            </a:r>
          </a:p>
          <a:p>
            <a:pPr algn="just"/>
            <a:endParaRPr lang="pl-PL" sz="2000" b="1" dirty="0">
              <a:solidFill>
                <a:srgbClr val="002060"/>
              </a:solidFill>
              <a:latin typeface="GT Walsheim Medium" pitchFamily="2" charset="-18"/>
            </a:endParaRPr>
          </a:p>
          <a:p>
            <a:pPr>
              <a:lnSpc>
                <a:spcPct val="80000"/>
              </a:lnSpc>
              <a:defRPr/>
            </a:pPr>
            <a:r>
              <a:rPr lang="pl-PL" sz="2000" dirty="0" err="1">
                <a:solidFill>
                  <a:srgbClr val="002060"/>
                </a:solidFill>
                <a:latin typeface="GT Walsheim Medium"/>
              </a:rPr>
              <a:t>Borrowing</a:t>
            </a:r>
            <a:r>
              <a:rPr lang="pl-PL" sz="2000" dirty="0">
                <a:solidFill>
                  <a:srgbClr val="002060"/>
                </a:solidFill>
                <a:latin typeface="GT Walsheim Medium"/>
              </a:rPr>
              <a:t> period: </a:t>
            </a:r>
            <a:r>
              <a:rPr lang="pl-PL" sz="2000" b="1" dirty="0">
                <a:solidFill>
                  <a:srgbClr val="002060"/>
                </a:solidFill>
                <a:latin typeface="GT Walsheim Medium"/>
              </a:rPr>
              <a:t>4 </a:t>
            </a:r>
            <a:r>
              <a:rPr lang="pl-PL" sz="2000" b="1" dirty="0" err="1">
                <a:solidFill>
                  <a:srgbClr val="002060"/>
                </a:solidFill>
                <a:latin typeface="GT Walsheim Medium"/>
              </a:rPr>
              <a:t>weeks</a:t>
            </a:r>
            <a:r>
              <a:rPr lang="pl-PL" sz="2000" b="1" dirty="0">
                <a:solidFill>
                  <a:srgbClr val="002060"/>
                </a:solidFill>
                <a:latin typeface="GT Walsheim Medium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GT Walsheim Medium"/>
              </a:rPr>
              <a:t>with the possibility of </a:t>
            </a:r>
            <a:r>
              <a:rPr lang="pl-PL" sz="2000" dirty="0" err="1">
                <a:solidFill>
                  <a:srgbClr val="002060"/>
                </a:solidFill>
                <a:latin typeface="GT Walsheim Medium"/>
              </a:rPr>
              <a:t>prolonging</a:t>
            </a:r>
            <a:r>
              <a:rPr lang="en-US" sz="2000" dirty="0">
                <a:solidFill>
                  <a:srgbClr val="002060"/>
                </a:solidFill>
                <a:latin typeface="GT Walsheim Medium"/>
              </a:rPr>
              <a:t> the return date</a:t>
            </a:r>
            <a:r>
              <a:rPr lang="pl-PL" sz="2000" dirty="0">
                <a:solidFill>
                  <a:srgbClr val="002060"/>
                </a:solidFill>
                <a:latin typeface="GT Walsheim Medium"/>
              </a:rPr>
              <a:t>, </a:t>
            </a:r>
          </a:p>
          <a:p>
            <a:pPr>
              <a:lnSpc>
                <a:spcPct val="80000"/>
              </a:lnSpc>
              <a:defRPr/>
            </a:pPr>
            <a:r>
              <a:rPr lang="en-US" sz="2000" b="1" dirty="0">
                <a:solidFill>
                  <a:srgbClr val="002060"/>
                </a:solidFill>
                <a:latin typeface="GT Walsheim Medium"/>
              </a:rPr>
              <a:t>unless the book has been reserved by another Reader</a:t>
            </a:r>
            <a:r>
              <a:rPr lang="pl-PL" sz="2000" b="1" dirty="0">
                <a:solidFill>
                  <a:srgbClr val="002060"/>
                </a:solidFill>
                <a:latin typeface="GT Walsheim Medium"/>
              </a:rPr>
              <a:t>!</a:t>
            </a:r>
            <a:endParaRPr lang="pl-PL" sz="2000" b="1" dirty="0">
              <a:solidFill>
                <a:srgbClr val="002060"/>
              </a:solidFill>
              <a:latin typeface="GT Walsheim Medium" pitchFamily="2" charset="-18"/>
            </a:endParaRPr>
          </a:p>
          <a:p>
            <a:pPr>
              <a:lnSpc>
                <a:spcPct val="80000"/>
              </a:lnSpc>
              <a:defRPr/>
            </a:pPr>
            <a:r>
              <a:rPr lang="pl-PL" sz="2000" dirty="0">
                <a:solidFill>
                  <a:srgbClr val="00B0F0"/>
                </a:solidFill>
                <a:latin typeface="GT Walsheim Medium"/>
              </a:rPr>
              <a:t>         </a:t>
            </a:r>
          </a:p>
          <a:p>
            <a:pPr>
              <a:lnSpc>
                <a:spcPct val="80000"/>
              </a:lnSpc>
              <a:defRPr/>
            </a:pPr>
            <a:endParaRPr lang="pl-PL" sz="1800" dirty="0">
              <a:solidFill>
                <a:srgbClr val="00B0F0"/>
              </a:solidFill>
              <a:latin typeface="GT Walsheim Medium"/>
            </a:endParaRPr>
          </a:p>
          <a:p>
            <a:pPr>
              <a:lnSpc>
                <a:spcPct val="80000"/>
              </a:lnSpc>
              <a:defRPr/>
            </a:pPr>
            <a:r>
              <a:rPr lang="pl-PL" sz="1800" dirty="0">
                <a:solidFill>
                  <a:srgbClr val="002060"/>
                </a:solidFill>
                <a:latin typeface="GT Walsheim Medium"/>
              </a:rPr>
              <a:t>  </a:t>
            </a:r>
          </a:p>
          <a:p>
            <a:endParaRPr lang="pl-PL" sz="1800" dirty="0">
              <a:solidFill>
                <a:srgbClr val="002060"/>
              </a:solidFill>
              <a:latin typeface="GT Walsheim Medium"/>
            </a:endParaRPr>
          </a:p>
          <a:p>
            <a:endParaRPr lang="pl-PL" sz="1800" dirty="0">
              <a:solidFill>
                <a:srgbClr val="002060"/>
              </a:solidFill>
              <a:latin typeface="GT Walsheim Medium"/>
            </a:endParaRPr>
          </a:p>
          <a:p>
            <a:endParaRPr lang="pl-PL" sz="1800" dirty="0">
              <a:solidFill>
                <a:srgbClr val="002060"/>
              </a:solidFill>
              <a:latin typeface="GT Walsheim Medium"/>
            </a:endParaRPr>
          </a:p>
          <a:p>
            <a:pPr lvl="1">
              <a:lnSpc>
                <a:spcPct val="80000"/>
              </a:lnSpc>
              <a:defRPr/>
            </a:pPr>
            <a:endParaRPr lang="pl-PL" sz="1800" dirty="0">
              <a:solidFill>
                <a:srgbClr val="002060"/>
              </a:solidFill>
              <a:latin typeface="GT Walsheim Medium"/>
            </a:endParaRPr>
          </a:p>
          <a:p>
            <a:pPr lvl="1">
              <a:lnSpc>
                <a:spcPct val="80000"/>
              </a:lnSpc>
              <a:defRPr/>
            </a:pPr>
            <a:endParaRPr lang="pl-PL" sz="1800" dirty="0">
              <a:solidFill>
                <a:srgbClr val="002060"/>
              </a:solidFill>
              <a:latin typeface="GT Walsheim Medium"/>
            </a:endParaRPr>
          </a:p>
          <a:p>
            <a:pPr lvl="1">
              <a:lnSpc>
                <a:spcPct val="80000"/>
              </a:lnSpc>
              <a:defRPr/>
            </a:pPr>
            <a:endParaRPr lang="pl-PL" sz="1800" dirty="0">
              <a:solidFill>
                <a:srgbClr val="002060"/>
              </a:solidFill>
              <a:latin typeface="GT Walsheim Medium"/>
            </a:endParaRPr>
          </a:p>
          <a:p>
            <a:pPr lvl="1">
              <a:lnSpc>
                <a:spcPct val="80000"/>
              </a:lnSpc>
              <a:defRPr/>
            </a:pPr>
            <a:endParaRPr lang="pl-PL" sz="1800" dirty="0">
              <a:solidFill>
                <a:srgbClr val="002060"/>
              </a:solidFill>
              <a:latin typeface="GT Walsheim Medium"/>
            </a:endParaRPr>
          </a:p>
          <a:p>
            <a:pPr lvl="1">
              <a:lnSpc>
                <a:spcPct val="80000"/>
              </a:lnSpc>
              <a:defRPr/>
            </a:pPr>
            <a:endParaRPr lang="pl-PL" sz="1800" dirty="0">
              <a:solidFill>
                <a:srgbClr val="002060"/>
              </a:solidFill>
              <a:latin typeface="GT Walsheim Medium"/>
            </a:endParaRPr>
          </a:p>
          <a:p>
            <a:pPr lvl="1">
              <a:lnSpc>
                <a:spcPct val="80000"/>
              </a:lnSpc>
              <a:defRPr/>
            </a:pPr>
            <a:endParaRPr lang="pl-PL" sz="1800" dirty="0">
              <a:solidFill>
                <a:srgbClr val="002060"/>
              </a:solidFill>
              <a:latin typeface="GT Walsheim Medium"/>
            </a:endParaRPr>
          </a:p>
          <a:p>
            <a:pPr lvl="1">
              <a:lnSpc>
                <a:spcPct val="80000"/>
              </a:lnSpc>
              <a:defRPr/>
            </a:pPr>
            <a:endParaRPr lang="pl-PL" sz="1800" dirty="0">
              <a:solidFill>
                <a:srgbClr val="002060"/>
              </a:solidFill>
              <a:latin typeface="GT Walsheim Medium"/>
            </a:endParaRPr>
          </a:p>
          <a:p>
            <a:pPr lvl="1">
              <a:lnSpc>
                <a:spcPct val="80000"/>
              </a:lnSpc>
              <a:defRPr/>
            </a:pPr>
            <a:endParaRPr lang="pl-PL" sz="2000" dirty="0">
              <a:solidFill>
                <a:srgbClr val="002060"/>
              </a:solidFill>
              <a:latin typeface="GT Walsheim Medium"/>
            </a:endParaRPr>
          </a:p>
          <a:p>
            <a:pPr lvl="1">
              <a:lnSpc>
                <a:spcPct val="80000"/>
              </a:lnSpc>
              <a:defRPr/>
            </a:pPr>
            <a:r>
              <a:rPr lang="en-US" sz="2000" dirty="0">
                <a:solidFill>
                  <a:srgbClr val="002060"/>
                </a:solidFill>
                <a:latin typeface="GT Walsheim Medium"/>
              </a:rPr>
              <a:t>Short-term </a:t>
            </a:r>
            <a:r>
              <a:rPr lang="pl-PL" sz="2000" dirty="0" err="1">
                <a:solidFill>
                  <a:srgbClr val="002060"/>
                </a:solidFill>
                <a:latin typeface="GT Walsheim Medium"/>
              </a:rPr>
              <a:t>access</a:t>
            </a:r>
            <a:r>
              <a:rPr lang="pl-PL" sz="2000" dirty="0">
                <a:solidFill>
                  <a:srgbClr val="002060"/>
                </a:solidFill>
                <a:latin typeface="GT Walsheim Medium"/>
              </a:rPr>
              <a:t> to</a:t>
            </a:r>
            <a:r>
              <a:rPr lang="en-US" sz="2000" dirty="0">
                <a:solidFill>
                  <a:srgbClr val="002060"/>
                </a:solidFill>
                <a:latin typeface="GT Walsheim Medium"/>
              </a:rPr>
              <a:t> the most valuable </a:t>
            </a:r>
            <a:r>
              <a:rPr lang="pl-PL" sz="2000" dirty="0" err="1">
                <a:solidFill>
                  <a:srgbClr val="002060"/>
                </a:solidFill>
                <a:latin typeface="GT Walsheim Medium"/>
              </a:rPr>
              <a:t>item</a:t>
            </a:r>
            <a:r>
              <a:rPr lang="en-US" sz="2000" dirty="0">
                <a:solidFill>
                  <a:srgbClr val="002060"/>
                </a:solidFill>
                <a:latin typeface="GT Walsheim Medium"/>
              </a:rPr>
              <a:t>s</a:t>
            </a:r>
            <a:endParaRPr lang="pl-PL" sz="2000" dirty="0">
              <a:latin typeface="GT Walsheim Medium"/>
            </a:endParaRPr>
          </a:p>
          <a:p>
            <a:r>
              <a:rPr lang="pl-PL" sz="2000" dirty="0">
                <a:solidFill>
                  <a:srgbClr val="00B0F0"/>
                </a:solidFill>
                <a:latin typeface="GT Walsheim Medium"/>
              </a:rPr>
              <a:t>→ </a:t>
            </a:r>
            <a:r>
              <a:rPr lang="en-US" sz="2000" dirty="0">
                <a:solidFill>
                  <a:srgbClr val="002060"/>
                </a:solidFill>
                <a:latin typeface="GT Walsheim Medium"/>
              </a:rPr>
              <a:t>the date of return is agreed</a:t>
            </a:r>
            <a:r>
              <a:rPr lang="pl-PL" sz="2000" dirty="0">
                <a:solidFill>
                  <a:srgbClr val="002060"/>
                </a:solidFill>
                <a:latin typeface="GT Walsheim Medium"/>
              </a:rPr>
              <a:t> </a:t>
            </a:r>
            <a:r>
              <a:rPr lang="pl-PL" sz="2000" dirty="0" err="1">
                <a:solidFill>
                  <a:srgbClr val="002060"/>
                </a:solidFill>
                <a:latin typeface="GT Walsheim Medium"/>
              </a:rPr>
              <a:t>individually</a:t>
            </a:r>
            <a:endParaRPr lang="pl-PL" sz="2000" dirty="0">
              <a:solidFill>
                <a:srgbClr val="002060"/>
              </a:solidFill>
              <a:latin typeface="GT Walsheim Medium"/>
            </a:endParaRPr>
          </a:p>
          <a:p>
            <a:endParaRPr lang="pl-PL" sz="1800" dirty="0">
              <a:solidFill>
                <a:srgbClr val="002060"/>
              </a:solidFill>
              <a:latin typeface="GT Walsheim Medium"/>
            </a:endParaRPr>
          </a:p>
          <a:p>
            <a:pPr marL="342900" indent="-342900"/>
            <a:r>
              <a:rPr lang="pl-PL" sz="1800" dirty="0">
                <a:solidFill>
                  <a:srgbClr val="002060"/>
                </a:solidFill>
                <a:latin typeface="GT Walsheim Medium"/>
              </a:rPr>
              <a:t>    </a:t>
            </a:r>
          </a:p>
          <a:p>
            <a:pPr marL="342900" indent="-342900"/>
            <a:r>
              <a:rPr lang="pl-PL" sz="1800" dirty="0">
                <a:solidFill>
                  <a:srgbClr val="002060"/>
                </a:solidFill>
                <a:latin typeface="GT Walsheim Medium"/>
              </a:rPr>
              <a:t>        </a:t>
            </a:r>
            <a:br>
              <a:rPr lang="pl-PL" sz="1800" dirty="0">
                <a:latin typeface="GT Walsheim Medium"/>
              </a:rPr>
            </a:br>
            <a:r>
              <a:rPr lang="pl-PL" sz="1800" dirty="0">
                <a:solidFill>
                  <a:srgbClr val="002060"/>
                </a:solidFill>
                <a:latin typeface="GT Walsheim Medium"/>
              </a:rPr>
              <a:t>      </a:t>
            </a:r>
          </a:p>
          <a:p>
            <a:pPr marL="342900" indent="-342900"/>
            <a:r>
              <a:rPr lang="pl-PL" sz="1800" dirty="0">
                <a:solidFill>
                  <a:srgbClr val="002060"/>
                </a:solidFill>
                <a:latin typeface="GT Walsheim Medium"/>
              </a:rPr>
              <a:t>		</a:t>
            </a:r>
          </a:p>
          <a:p>
            <a:endParaRPr lang="pl-PL" sz="1600" dirty="0">
              <a:solidFill>
                <a:srgbClr val="002060"/>
              </a:solidFill>
              <a:latin typeface="GT Walsheim Medium" pitchFamily="2" charset="-18"/>
            </a:endParaRPr>
          </a:p>
          <a:p>
            <a:pPr algn="just"/>
            <a:endParaRPr lang="pl-PL" sz="1800" b="1" dirty="0">
              <a:solidFill>
                <a:srgbClr val="002060"/>
              </a:solidFill>
              <a:latin typeface="GT Walsheim Medium" pitchFamily="2" charset="-18"/>
            </a:endParaRPr>
          </a:p>
        </p:txBody>
      </p:sp>
      <p:sp>
        <p:nvSpPr>
          <p:cNvPr id="7" name="Strzałka: w górę 7">
            <a:extLst>
              <a:ext uri="{FF2B5EF4-FFF2-40B4-BE49-F238E27FC236}">
                <a16:creationId xmlns:a16="http://schemas.microsoft.com/office/drawing/2014/main" id="{362C9E4E-B593-4F57-B0CC-7470B26F434A}"/>
              </a:ext>
            </a:extLst>
          </p:cNvPr>
          <p:cNvSpPr/>
          <p:nvPr/>
        </p:nvSpPr>
        <p:spPr>
          <a:xfrm rot="5400000">
            <a:off x="4673245" y="4210340"/>
            <a:ext cx="253291" cy="619459"/>
          </a:xfrm>
          <a:prstGeom prst="upArrow">
            <a:avLst/>
          </a:prstGeom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1F47458C-18BB-4A85-9FED-DE09587F2AA0}"/>
              </a:ext>
            </a:extLst>
          </p:cNvPr>
          <p:cNvSpPr txBox="1"/>
          <p:nvPr/>
        </p:nvSpPr>
        <p:spPr>
          <a:xfrm>
            <a:off x="515022" y="3182684"/>
            <a:ext cx="3327482" cy="231448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</a:pPr>
            <a:r>
              <a:rPr lang="pl-PL" sz="2000" dirty="0" err="1">
                <a:solidFill>
                  <a:srgbClr val="002060"/>
                </a:solidFill>
                <a:latin typeface="GT Walsheim Medium"/>
              </a:rPr>
              <a:t>Renew</a:t>
            </a:r>
            <a:r>
              <a:rPr lang="pl-PL" sz="2000" dirty="0">
                <a:solidFill>
                  <a:srgbClr val="002060"/>
                </a:solidFill>
                <a:latin typeface="GT Walsheim Medium"/>
              </a:rPr>
              <a:t> </a:t>
            </a:r>
            <a:r>
              <a:rPr lang="pl-PL" sz="2000" dirty="0" err="1">
                <a:solidFill>
                  <a:srgbClr val="002060"/>
                </a:solidFill>
                <a:latin typeface="GT Walsheim Medium"/>
              </a:rPr>
              <a:t>books</a:t>
            </a:r>
            <a:r>
              <a:rPr lang="pl-PL" sz="2000" dirty="0">
                <a:solidFill>
                  <a:srgbClr val="002060"/>
                </a:solidFill>
                <a:latin typeface="GT Walsheim Medium"/>
              </a:rPr>
              <a:t>:</a:t>
            </a: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pl-PL" sz="2000" dirty="0">
                <a:solidFill>
                  <a:srgbClr val="002060"/>
                </a:solidFill>
                <a:latin typeface="GT Walsheim Medium"/>
              </a:rPr>
              <a:t>        </a:t>
            </a:r>
            <a:endParaRPr lang="en-US" sz="2000" dirty="0"/>
          </a:p>
          <a:p>
            <a:pPr marL="361950" lvl="1" indent="-361950">
              <a:lnSpc>
                <a:spcPct val="80000"/>
              </a:lnSpc>
            </a:pPr>
            <a:r>
              <a:rPr lang="pl-PL" sz="2000" dirty="0">
                <a:solidFill>
                  <a:srgbClr val="00B0F0"/>
                </a:solidFill>
                <a:latin typeface="GT Walsheim Medium"/>
              </a:rPr>
              <a:t>→ </a:t>
            </a:r>
            <a:r>
              <a:rPr lang="pl-PL" sz="2000" dirty="0">
                <a:solidFill>
                  <a:srgbClr val="002060"/>
                </a:solidFill>
                <a:latin typeface="GT Walsheim Medium"/>
              </a:rPr>
              <a:t> </a:t>
            </a:r>
            <a:r>
              <a:rPr lang="en-US" sz="2000" dirty="0">
                <a:solidFill>
                  <a:srgbClr val="002060"/>
                </a:solidFill>
                <a:latin typeface="GT Walsheim Medium"/>
              </a:rPr>
              <a:t>independently - after logging into the </a:t>
            </a:r>
            <a:r>
              <a:rPr lang="en-US" sz="2000" dirty="0" err="1">
                <a:solidFill>
                  <a:srgbClr val="002060"/>
                </a:solidFill>
                <a:latin typeface="GT Walsheim Medium"/>
              </a:rPr>
              <a:t>Integro</a:t>
            </a:r>
            <a:r>
              <a:rPr lang="pl-PL" sz="2000" dirty="0">
                <a:solidFill>
                  <a:srgbClr val="002060"/>
                </a:solidFill>
                <a:latin typeface="GT Walsheim Medium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GT Walsheim Medium"/>
              </a:rPr>
              <a:t>catalog</a:t>
            </a:r>
            <a:r>
              <a:rPr lang="pl-PL" sz="2000" dirty="0" err="1">
                <a:solidFill>
                  <a:srgbClr val="002060"/>
                </a:solidFill>
                <a:latin typeface="GT Walsheim Medium"/>
              </a:rPr>
              <a:t>ue</a:t>
            </a:r>
            <a:r>
              <a:rPr lang="pl-PL" sz="2000" dirty="0">
                <a:solidFill>
                  <a:srgbClr val="002060"/>
                </a:solidFill>
                <a:latin typeface="GT Walsheim Medium"/>
              </a:rPr>
              <a:t>                                       </a:t>
            </a:r>
            <a:endParaRPr lang="en-US" sz="2000" dirty="0"/>
          </a:p>
          <a:p>
            <a:pPr marL="361950" lvl="1" indent="-361950">
              <a:lnSpc>
                <a:spcPct val="80000"/>
              </a:lnSpc>
            </a:pPr>
            <a:r>
              <a:rPr lang="pl-PL" sz="2000" dirty="0">
                <a:solidFill>
                  <a:srgbClr val="00B0F0"/>
                </a:solidFill>
                <a:latin typeface="GT Walsheim Medium"/>
              </a:rPr>
              <a:t>→  </a:t>
            </a:r>
            <a:r>
              <a:rPr lang="pl-PL" sz="2000" dirty="0">
                <a:solidFill>
                  <a:srgbClr val="002060"/>
                </a:solidFill>
                <a:latin typeface="GT Walsheim Medium"/>
              </a:rPr>
              <a:t>by </a:t>
            </a:r>
            <a:r>
              <a:rPr lang="pl-PL" sz="2000" dirty="0" err="1">
                <a:solidFill>
                  <a:srgbClr val="002060"/>
                </a:solidFill>
                <a:latin typeface="GT Walsheim Medium"/>
              </a:rPr>
              <a:t>submitting</a:t>
            </a:r>
            <a:r>
              <a:rPr lang="pl-PL" sz="2000" dirty="0">
                <a:solidFill>
                  <a:srgbClr val="002060"/>
                </a:solidFill>
                <a:latin typeface="GT Walsheim Medium"/>
              </a:rPr>
              <a:t> a </a:t>
            </a:r>
            <a:r>
              <a:rPr lang="pl-PL" sz="2000" dirty="0" err="1">
                <a:solidFill>
                  <a:srgbClr val="002060"/>
                </a:solidFill>
                <a:latin typeface="GT Walsheim Medium"/>
              </a:rPr>
              <a:t>request</a:t>
            </a:r>
            <a:r>
              <a:rPr lang="en-US" sz="2000" dirty="0">
                <a:solidFill>
                  <a:srgbClr val="002060"/>
                </a:solidFill>
                <a:latin typeface="GT Walsheim Medium"/>
              </a:rPr>
              <a:t> to us by phone,</a:t>
            </a:r>
            <a:r>
              <a:rPr lang="pl-PL" sz="2000" dirty="0">
                <a:solidFill>
                  <a:srgbClr val="002060"/>
                </a:solidFill>
                <a:latin typeface="GT Walsheim Medium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GT Walsheim Medium"/>
              </a:rPr>
              <a:t>e-mail or in person</a:t>
            </a:r>
            <a:endParaRPr lang="pl-PL" sz="2000" dirty="0">
              <a:latin typeface="GT Walsheim Medium"/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DCCC02DF-DDC7-441B-BC83-5E475D616C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7287" y="2908307"/>
            <a:ext cx="4783826" cy="30392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5A51B2BA-77F2-4617-B10D-B0CDFC0831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53319" y="1425796"/>
            <a:ext cx="6717794" cy="3668501"/>
          </a:xfrm>
        </p:spPr>
        <p:txBody>
          <a:bodyPr/>
          <a:lstStyle/>
          <a:p>
            <a:r>
              <a:rPr lang="en-US" sz="1800" dirty="0">
                <a:latin typeface="GT Walsheim Medium"/>
              </a:rPr>
              <a:t>You can order our books through catalogue: 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GT Walsheim Medium"/>
              </a:rPr>
              <a:t>In the section ”Choose an access location” mark </a:t>
            </a:r>
            <a:r>
              <a:rPr lang="en-US" sz="1800" dirty="0" err="1">
                <a:latin typeface="GT Walsheim Medium"/>
              </a:rPr>
              <a:t>Książkomat</a:t>
            </a:r>
            <a:endParaRPr lang="en-US" sz="1800" dirty="0">
              <a:latin typeface="GT Walsheim Medium"/>
            </a:endParaRP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GT Walsheim Medium"/>
              </a:rPr>
              <a:t>When books will be ready to collect you receive a confirmation by e-mail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GT Walsheim Medium"/>
              </a:rPr>
              <a:t>You can collect your order in 7 days since you received a confirmation e-mail</a:t>
            </a:r>
          </a:p>
          <a:p>
            <a:pPr marL="228600" indent="0"/>
            <a:r>
              <a:rPr lang="en-US" sz="1800" dirty="0">
                <a:latin typeface="GT Walsheim Medium"/>
              </a:rPr>
              <a:t>You can read more information on our website: </a:t>
            </a:r>
          </a:p>
          <a:p>
            <a:pPr marL="228600" indent="0"/>
            <a:r>
              <a:rPr lang="pl-PL" sz="1800" u="sng" dirty="0">
                <a:latin typeface="GT Walsheim Medium"/>
              </a:rPr>
              <a:t>https://www.wsb.pl/gdansk/strefa-studenta/biblioteka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2229515-B820-45D0-BC1A-7043CD461BB9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 flipH="1">
            <a:off x="471425" y="4734131"/>
            <a:ext cx="7004624" cy="1912929"/>
          </a:xfrm>
        </p:spPr>
        <p:txBody>
          <a:bodyPr/>
          <a:lstStyle/>
          <a:p>
            <a:r>
              <a:rPr lang="pl-PL" sz="1800" dirty="0">
                <a:latin typeface="GT Walsheim Medium"/>
              </a:rPr>
              <a:t>	</a:t>
            </a:r>
            <a:r>
              <a:rPr lang="en-US" sz="1800" dirty="0">
                <a:latin typeface="GT Walsheim Medium"/>
              </a:rPr>
              <a:t>You can borrow books yourself using the </a:t>
            </a:r>
            <a:r>
              <a:rPr lang="en-US" sz="1800" dirty="0" err="1">
                <a:latin typeface="GT Walsheim Medium"/>
              </a:rPr>
              <a:t>selfche</a:t>
            </a:r>
            <a:r>
              <a:rPr lang="pl-PL" sz="1800" dirty="0">
                <a:latin typeface="GT Walsheim Medium"/>
              </a:rPr>
              <a:t>c</a:t>
            </a:r>
            <a:r>
              <a:rPr lang="en-US" sz="1800" dirty="0">
                <a:latin typeface="GT Walsheim Medium"/>
              </a:rPr>
              <a:t>k. It is located in the reading room. You need to insert the card into appropriate slot, place the books in the designated place and follow the messages displayed on the touch screen. </a:t>
            </a:r>
            <a:r>
              <a:rPr lang="pl-PL" sz="1800" dirty="0">
                <a:latin typeface="GT Walsheim Medium"/>
              </a:rPr>
              <a:t>On the </a:t>
            </a:r>
            <a:r>
              <a:rPr lang="en-US" sz="1800" dirty="0" err="1">
                <a:latin typeface="GT Walsheim Medium"/>
              </a:rPr>
              <a:t>selfcheck</a:t>
            </a:r>
            <a:r>
              <a:rPr lang="pl-PL" sz="1800" dirty="0">
                <a:latin typeface="GT Walsheim Medium"/>
              </a:rPr>
              <a:t> y</a:t>
            </a:r>
            <a:r>
              <a:rPr lang="en-US" sz="1800" dirty="0" err="1">
                <a:latin typeface="GT Walsheim Medium"/>
              </a:rPr>
              <a:t>ou</a:t>
            </a:r>
            <a:r>
              <a:rPr lang="en-US" sz="1800" dirty="0">
                <a:latin typeface="GT Walsheim Medium"/>
              </a:rPr>
              <a:t> can also check how many books you currently have on your account. </a:t>
            </a:r>
          </a:p>
        </p:txBody>
      </p:sp>
      <p:sp>
        <p:nvSpPr>
          <p:cNvPr id="4" name="Tytuł 3">
            <a:extLst>
              <a:ext uri="{FF2B5EF4-FFF2-40B4-BE49-F238E27FC236}">
                <a16:creationId xmlns:a16="http://schemas.microsoft.com/office/drawing/2014/main" id="{5ED9FC43-0198-4EE0-94DA-1F7D1B874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Book machine and </a:t>
            </a:r>
            <a:r>
              <a:rPr lang="en-US" dirty="0" err="1"/>
              <a:t>selfche</a:t>
            </a:r>
            <a:r>
              <a:rPr lang="pl-PL" dirty="0"/>
              <a:t>c</a:t>
            </a:r>
            <a:r>
              <a:rPr lang="en-US" dirty="0"/>
              <a:t>k</a:t>
            </a:r>
          </a:p>
        </p:txBody>
      </p:sp>
      <p:pic>
        <p:nvPicPr>
          <p:cNvPr id="7" name="Obraz 6" descr="Obraz zawierający tekst, drzewo, zewnętrzne, trawa&#10;&#10;Opis wygenerowany automatycznie">
            <a:extLst>
              <a:ext uri="{FF2B5EF4-FFF2-40B4-BE49-F238E27FC236}">
                <a16:creationId xmlns:a16="http://schemas.microsoft.com/office/drawing/2014/main" id="{FD38F105-F050-4FCF-8ED7-11024F01F70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9" t="298" r="-299" b="-298"/>
          <a:stretch/>
        </p:blipFill>
        <p:spPr>
          <a:xfrm>
            <a:off x="520700" y="1538716"/>
            <a:ext cx="2746303" cy="27609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Obraz 7" descr="Obraz zawierający tekst, ramka na zdjęcie&#10;&#10;Opis wygenerowany automatycznie">
            <a:extLst>
              <a:ext uri="{FF2B5EF4-FFF2-40B4-BE49-F238E27FC236}">
                <a16:creationId xmlns:a16="http://schemas.microsoft.com/office/drawing/2014/main" id="{2D2D60FE-3596-45BB-BE33-26B29C655E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7978675" y="4724523"/>
            <a:ext cx="2353430" cy="1767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753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24"/>
          <p:cNvSpPr txBox="1">
            <a:spLocks noGrp="1"/>
          </p:cNvSpPr>
          <p:nvPr>
            <p:ph type="title"/>
          </p:nvPr>
        </p:nvSpPr>
        <p:spPr>
          <a:xfrm>
            <a:off x="520700" y="774883"/>
            <a:ext cx="9650413" cy="443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fontAlgn="base"/>
            <a:r>
              <a:rPr lang="pl-PL" dirty="0" err="1">
                <a:latin typeface="Georgia" panose="02040502050405020303" pitchFamily="18" charset="0"/>
              </a:rPr>
              <a:t>Returning</a:t>
            </a:r>
            <a:r>
              <a:rPr lang="pl-PL" dirty="0">
                <a:latin typeface="Georgia" panose="02040502050405020303" pitchFamily="18" charset="0"/>
              </a:rPr>
              <a:t> </a:t>
            </a:r>
            <a:r>
              <a:rPr lang="pl-PL" dirty="0" err="1">
                <a:latin typeface="Georgia" panose="02040502050405020303" pitchFamily="18" charset="0"/>
              </a:rPr>
              <a:t>books</a:t>
            </a:r>
            <a:endParaRPr lang="pl-PL" dirty="0">
              <a:latin typeface="Georgia" panose="02040502050405020303" pitchFamily="18" charset="0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520700" y="1308567"/>
            <a:ext cx="9082018" cy="178510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2000" dirty="0" err="1">
                <a:solidFill>
                  <a:srgbClr val="002060"/>
                </a:solidFill>
                <a:latin typeface="GT Walsheim Medium"/>
              </a:rPr>
              <a:t>Thanks</a:t>
            </a:r>
            <a:r>
              <a:rPr lang="pl-PL" sz="2000" dirty="0">
                <a:solidFill>
                  <a:srgbClr val="002060"/>
                </a:solidFill>
                <a:latin typeface="GT Walsheim Medium"/>
              </a:rPr>
              <a:t> to the </a:t>
            </a:r>
            <a:r>
              <a:rPr lang="pl-PL" sz="2000" b="1" dirty="0">
                <a:solidFill>
                  <a:srgbClr val="002060"/>
                </a:solidFill>
                <a:latin typeface="GT Walsheim Medium"/>
              </a:rPr>
              <a:t>drop </a:t>
            </a:r>
            <a:r>
              <a:rPr lang="pl-PL" sz="2000" b="1" dirty="0" err="1">
                <a:solidFill>
                  <a:srgbClr val="002060"/>
                </a:solidFill>
                <a:latin typeface="GT Walsheim Medium"/>
              </a:rPr>
              <a:t>box</a:t>
            </a:r>
            <a:r>
              <a:rPr lang="pl-PL" sz="2000" dirty="0">
                <a:solidFill>
                  <a:srgbClr val="002060"/>
                </a:solidFill>
                <a:latin typeface="GT Walsheim Medium"/>
              </a:rPr>
              <a:t>, </a:t>
            </a:r>
            <a:r>
              <a:rPr lang="pl-PL" sz="2000" dirty="0" err="1">
                <a:solidFill>
                  <a:srgbClr val="002060"/>
                </a:solidFill>
                <a:latin typeface="GT Walsheim Medium"/>
              </a:rPr>
              <a:t>there</a:t>
            </a:r>
            <a:r>
              <a:rPr lang="pl-PL" sz="2000" dirty="0">
                <a:solidFill>
                  <a:srgbClr val="002060"/>
                </a:solidFill>
                <a:latin typeface="GT Walsheim Medium"/>
              </a:rPr>
              <a:t> </a:t>
            </a:r>
            <a:r>
              <a:rPr lang="pl-PL" sz="2000" dirty="0" err="1">
                <a:solidFill>
                  <a:srgbClr val="002060"/>
                </a:solidFill>
                <a:latin typeface="GT Walsheim Medium"/>
              </a:rPr>
              <a:t>is</a:t>
            </a:r>
            <a:r>
              <a:rPr lang="pl-PL" sz="2000" dirty="0">
                <a:solidFill>
                  <a:srgbClr val="002060"/>
                </a:solidFill>
                <a:latin typeface="GT Walsheim Medium"/>
              </a:rPr>
              <a:t> no </a:t>
            </a:r>
            <a:r>
              <a:rPr lang="pl-PL" sz="2000" dirty="0" err="1">
                <a:solidFill>
                  <a:srgbClr val="002060"/>
                </a:solidFill>
                <a:latin typeface="GT Walsheim Medium"/>
              </a:rPr>
              <a:t>need</a:t>
            </a:r>
            <a:r>
              <a:rPr lang="pl-PL" sz="2000" dirty="0">
                <a:solidFill>
                  <a:srgbClr val="002060"/>
                </a:solidFill>
                <a:latin typeface="GT Walsheim Medium"/>
              </a:rPr>
              <a:t> t</a:t>
            </a:r>
            <a:r>
              <a:rPr lang="en-US" sz="2000" dirty="0">
                <a:solidFill>
                  <a:srgbClr val="002060"/>
                </a:solidFill>
                <a:latin typeface="GT Walsheim Medium"/>
              </a:rPr>
              <a:t>o stand in a queue</a:t>
            </a:r>
            <a:r>
              <a:rPr lang="pl-PL" sz="2000" dirty="0">
                <a:solidFill>
                  <a:srgbClr val="002060"/>
                </a:solidFill>
                <a:latin typeface="GT Walsheim Medium"/>
              </a:rPr>
              <a:t>. Y</a:t>
            </a:r>
            <a:r>
              <a:rPr lang="en-US" sz="2000" dirty="0" err="1">
                <a:solidFill>
                  <a:srgbClr val="002060"/>
                </a:solidFill>
                <a:latin typeface="GT Walsheim Medium"/>
              </a:rPr>
              <a:t>ou</a:t>
            </a:r>
            <a:r>
              <a:rPr lang="en-US" sz="2000" dirty="0">
                <a:solidFill>
                  <a:srgbClr val="002060"/>
                </a:solidFill>
                <a:latin typeface="GT Walsheim Medium"/>
              </a:rPr>
              <a:t> can return books regardless of the library's working </a:t>
            </a:r>
            <a:r>
              <a:rPr lang="pl-PL" sz="2000" dirty="0" err="1">
                <a:solidFill>
                  <a:srgbClr val="002060"/>
                </a:solidFill>
                <a:latin typeface="GT Walsheim Medium"/>
              </a:rPr>
              <a:t>hours</a:t>
            </a:r>
            <a:r>
              <a:rPr lang="pl-PL" sz="2000" dirty="0">
                <a:solidFill>
                  <a:srgbClr val="002060"/>
                </a:solidFill>
                <a:latin typeface="GT Walsheim Medium"/>
              </a:rPr>
              <a:t>.</a:t>
            </a:r>
          </a:p>
          <a:p>
            <a:endParaRPr lang="pl-PL" sz="1800" dirty="0">
              <a:solidFill>
                <a:srgbClr val="002060"/>
              </a:solidFill>
              <a:latin typeface="GT Walsheim Medium" pitchFamily="2" charset="-18"/>
            </a:endParaRPr>
          </a:p>
          <a:p>
            <a:pPr lvl="1"/>
            <a:endParaRPr lang="pl-PL" sz="1800" dirty="0"/>
          </a:p>
          <a:p>
            <a:endParaRPr lang="pl-PL" sz="1600" dirty="0">
              <a:solidFill>
                <a:srgbClr val="002060"/>
              </a:solidFill>
              <a:latin typeface="GT Walsheim Medium" pitchFamily="2" charset="-18"/>
            </a:endParaRPr>
          </a:p>
          <a:p>
            <a:pPr algn="just"/>
            <a:endParaRPr lang="pl-PL" sz="1800" b="1" dirty="0">
              <a:solidFill>
                <a:srgbClr val="002060"/>
              </a:solidFill>
              <a:latin typeface="GT Walsheim Medium" pitchFamily="2" charset="-18"/>
            </a:endParaRP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0F5A2DA4-06B9-4B39-99B5-4104D5C180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389" y="1996362"/>
            <a:ext cx="3157651" cy="4020979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61DB9B47-F779-41D2-BF7A-8443392961B0}"/>
              </a:ext>
            </a:extLst>
          </p:cNvPr>
          <p:cNvSpPr txBox="1"/>
          <p:nvPr/>
        </p:nvSpPr>
        <p:spPr>
          <a:xfrm>
            <a:off x="3670040" y="2101522"/>
            <a:ext cx="650107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You can return books from your account yourself using the automatic depository</a:t>
            </a:r>
            <a:endParaRPr lang="pl-PL" sz="2000" dirty="0">
              <a:effectLst/>
              <a:latin typeface="GT Walsheim Medium"/>
              <a:ea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Returning books:</a:t>
            </a:r>
            <a:endParaRPr lang="pl-PL" sz="2000" dirty="0">
              <a:effectLst/>
              <a:latin typeface="GT Walsheim Medium"/>
              <a:ea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•   place the card in the reader with the chip facing up or </a:t>
            </a:r>
            <a:r>
              <a:rPr lang="pl-PL" sz="2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      </a:t>
            </a:r>
            <a:r>
              <a:rPr lang="en-US" sz="2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read the library card in the barcode reader above,</a:t>
            </a:r>
            <a:endParaRPr lang="pl-PL" sz="2000" dirty="0">
              <a:effectLst/>
              <a:latin typeface="GT Walsheim Medium"/>
              <a:ea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if you do not have your ID with you, select the OPEN option on the screen.</a:t>
            </a:r>
            <a:endParaRPr lang="pl-PL" sz="2000" dirty="0">
              <a:effectLst/>
              <a:latin typeface="GT Walsheim Medium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Insert books one at a time, making sure that the drop box has accepted a given copy.</a:t>
            </a:r>
            <a:endParaRPr lang="pl-PL" sz="2000" dirty="0">
              <a:effectLst/>
              <a:latin typeface="GT Walsheim Medium"/>
              <a:ea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Familiarize yourself with the rules of using the automatic depository on our website</a:t>
            </a:r>
            <a:r>
              <a:rPr lang="pl-PL" sz="2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</a:t>
            </a:r>
            <a:endParaRPr lang="pl-PL" sz="2000" dirty="0">
              <a:effectLst/>
              <a:latin typeface="GT Walsheim Medium"/>
              <a:ea typeface="Times New Roman" panose="02020603050405020304" pitchFamily="18" charset="0"/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1236B0B8-6C80-4879-9DAB-7F2E88EDE2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31359" y="5288614"/>
            <a:ext cx="1739754" cy="152871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rzeszkolenie biblioteczne">
  <a:themeElements>
    <a:clrScheme name="WSB OK (rgb)">
      <a:dk1>
        <a:srgbClr val="002C58"/>
      </a:dk1>
      <a:lt1>
        <a:srgbClr val="FFFFFF"/>
      </a:lt1>
      <a:dk2>
        <a:srgbClr val="4DC0E2"/>
      </a:dk2>
      <a:lt2>
        <a:srgbClr val="ACDCEB"/>
      </a:lt2>
      <a:accent1>
        <a:srgbClr val="DC4261"/>
      </a:accent1>
      <a:accent2>
        <a:srgbClr val="002243"/>
      </a:accent2>
      <a:accent3>
        <a:srgbClr val="003D7B"/>
      </a:accent3>
      <a:accent4>
        <a:srgbClr val="005AB3"/>
      </a:accent4>
      <a:accent5>
        <a:srgbClr val="0061C2"/>
      </a:accent5>
      <a:accent6>
        <a:srgbClr val="006BD6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4838B074BD1B64DBED77476FBBDC7EA" ma:contentTypeVersion="10" ma:contentTypeDescription="Utwórz nowy dokument." ma:contentTypeScope="" ma:versionID="d87836b523fbd21098fa226c2639d3fa">
  <xsd:schema xmlns:xsd="http://www.w3.org/2001/XMLSchema" xmlns:xs="http://www.w3.org/2001/XMLSchema" xmlns:p="http://schemas.microsoft.com/office/2006/metadata/properties" xmlns:ns2="cc32ea10-24d7-4ab8-908a-92053f695cd3" xmlns:ns3="f1dfd687-ce92-41e8-800b-11e03cd3205f" targetNamespace="http://schemas.microsoft.com/office/2006/metadata/properties" ma:root="true" ma:fieldsID="17c0f0eea330e5fb12a647ff9b2e2a3c" ns2:_="" ns3:_="">
    <xsd:import namespace="cc32ea10-24d7-4ab8-908a-92053f695cd3"/>
    <xsd:import namespace="f1dfd687-ce92-41e8-800b-11e03cd3205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32ea10-24d7-4ab8-908a-92053f695c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dfd687-ce92-41e8-800b-11e03cd3205f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766BA6E-B9CD-41EC-B668-45F7C510DA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32ea10-24d7-4ab8-908a-92053f695cd3"/>
    <ds:schemaRef ds:uri="f1dfd687-ce92-41e8-800b-11e03cd3205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8782BB1-0EC0-4B4F-BB03-1387A568131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F6CD7CB-8EDF-496F-91C4-30579EAA54A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przeszkolenie biblioteczne</Template>
  <TotalTime>2428</TotalTime>
  <Words>1895</Words>
  <Application>Microsoft Office PowerPoint</Application>
  <PresentationFormat>Niestandardowy</PresentationFormat>
  <Paragraphs>251</Paragraphs>
  <Slides>17</Slides>
  <Notes>11</Notes>
  <HiddenSlides>1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2" baseType="lpstr">
      <vt:lpstr>Arial</vt:lpstr>
      <vt:lpstr>Calibri</vt:lpstr>
      <vt:lpstr>Georgia</vt:lpstr>
      <vt:lpstr>GT Walsheim Medium</vt:lpstr>
      <vt:lpstr>przeszkolenie biblioteczne</vt:lpstr>
      <vt:lpstr> The Library of WSB University in Gdansk and Gdynia    </vt:lpstr>
      <vt:lpstr>Our resources</vt:lpstr>
      <vt:lpstr>Become our reader</vt:lpstr>
      <vt:lpstr>Browser Integro</vt:lpstr>
      <vt:lpstr>First login</vt:lpstr>
      <vt:lpstr>Requesting and booking</vt:lpstr>
      <vt:lpstr>Circulation desk</vt:lpstr>
      <vt:lpstr>Book machine and selfcheck</vt:lpstr>
      <vt:lpstr>Returning books</vt:lpstr>
      <vt:lpstr>Support animal shelters</vt:lpstr>
      <vt:lpstr>E-sources</vt:lpstr>
      <vt:lpstr>E-sources</vt:lpstr>
      <vt:lpstr>Reading room</vt:lpstr>
      <vt:lpstr>Reading room</vt:lpstr>
      <vt:lpstr>Find a book on the shelf</vt:lpstr>
      <vt:lpstr>Virtual Reading Room Academica</vt:lpstr>
      <vt:lpstr>Build your book collection with 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Biblioteka Wyższej Szkoły Bankowej w Gdańsku i Gdyni</dc:title>
  <dc:creator>amielczarek</dc:creator>
  <cp:lastModifiedBy>Krzysztof Baran</cp:lastModifiedBy>
  <cp:revision>1289</cp:revision>
  <dcterms:created xsi:type="dcterms:W3CDTF">2019-09-24T06:16:03Z</dcterms:created>
  <dcterms:modified xsi:type="dcterms:W3CDTF">2021-10-26T09:51:50Z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0x010100C4838B074BD1B64DBED77476FBBDC7EA</vt:lpwstr>
  </property>
</Properties>
</file>